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Lst>
  <p:sldSz cy="6858000" cx="12192000"/>
  <p:notesSz cx="6858000" cy="9144000"/>
  <p:embeddedFontLst>
    <p:embeddedFont>
      <p:font typeface="Playfair Display"/>
      <p:regular r:id="rId56"/>
      <p:bold r:id="rId57"/>
      <p:italic r:id="rId58"/>
      <p:boldItalic r:id="rId5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0" roundtripDataSignature="AMtx7mhaMI3MiE8fW3WD8Qzf7EdWekPo4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60" Type="http://customschemas.google.com/relationships/presentationmetadata" Target="metadata"/><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11" Type="http://schemas.openxmlformats.org/officeDocument/2006/relationships/slide" Target="slides/slide7.xml"/><Relationship Id="rId55" Type="http://schemas.openxmlformats.org/officeDocument/2006/relationships/slide" Target="slides/slide51.xml"/><Relationship Id="rId10" Type="http://schemas.openxmlformats.org/officeDocument/2006/relationships/slide" Target="slides/slide6.xml"/><Relationship Id="rId54" Type="http://schemas.openxmlformats.org/officeDocument/2006/relationships/slide" Target="slides/slide50.xml"/><Relationship Id="rId13" Type="http://schemas.openxmlformats.org/officeDocument/2006/relationships/slide" Target="slides/slide9.xml"/><Relationship Id="rId57" Type="http://schemas.openxmlformats.org/officeDocument/2006/relationships/font" Target="fonts/PlayfairDisplay-bold.fntdata"/><Relationship Id="rId12" Type="http://schemas.openxmlformats.org/officeDocument/2006/relationships/slide" Target="slides/slide8.xml"/><Relationship Id="rId56" Type="http://schemas.openxmlformats.org/officeDocument/2006/relationships/font" Target="fonts/PlayfairDisplay-regular.fntdata"/><Relationship Id="rId15" Type="http://schemas.openxmlformats.org/officeDocument/2006/relationships/slide" Target="slides/slide11.xml"/><Relationship Id="rId59" Type="http://schemas.openxmlformats.org/officeDocument/2006/relationships/font" Target="fonts/PlayfairDisplay-boldItalic.fntdata"/><Relationship Id="rId14" Type="http://schemas.openxmlformats.org/officeDocument/2006/relationships/slide" Target="slides/slide10.xml"/><Relationship Id="rId58" Type="http://schemas.openxmlformats.org/officeDocument/2006/relationships/font" Target="fonts/PlayfairDisplay-italic.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9" name="Shape 799"/>
        <p:cNvGrpSpPr/>
        <p:nvPr/>
      </p:nvGrpSpPr>
      <p:grpSpPr>
        <a:xfrm>
          <a:off x="0" y="0"/>
          <a:ext cx="0" cy="0"/>
          <a:chOff x="0" y="0"/>
          <a:chExt cx="0" cy="0"/>
        </a:xfrm>
      </p:grpSpPr>
      <p:sp>
        <p:nvSpPr>
          <p:cNvPr id="800" name="Google Shape;800;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8" name="Shape 818"/>
        <p:cNvGrpSpPr/>
        <p:nvPr/>
      </p:nvGrpSpPr>
      <p:grpSpPr>
        <a:xfrm>
          <a:off x="0" y="0"/>
          <a:ext cx="0" cy="0"/>
          <a:chOff x="0" y="0"/>
          <a:chExt cx="0" cy="0"/>
        </a:xfrm>
      </p:grpSpPr>
      <p:sp>
        <p:nvSpPr>
          <p:cNvPr id="819" name="Google Shape;819;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0" name="Shape 840"/>
        <p:cNvGrpSpPr/>
        <p:nvPr/>
      </p:nvGrpSpPr>
      <p:grpSpPr>
        <a:xfrm>
          <a:off x="0" y="0"/>
          <a:ext cx="0" cy="0"/>
          <a:chOff x="0" y="0"/>
          <a:chExt cx="0" cy="0"/>
        </a:xfrm>
      </p:grpSpPr>
      <p:sp>
        <p:nvSpPr>
          <p:cNvPr id="841" name="Google Shape;841;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1" name="Shape 861"/>
        <p:cNvGrpSpPr/>
        <p:nvPr/>
      </p:nvGrpSpPr>
      <p:grpSpPr>
        <a:xfrm>
          <a:off x="0" y="0"/>
          <a:ext cx="0" cy="0"/>
          <a:chOff x="0" y="0"/>
          <a:chExt cx="0" cy="0"/>
        </a:xfrm>
      </p:grpSpPr>
      <p:sp>
        <p:nvSpPr>
          <p:cNvPr id="862" name="Google Shape;862;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4" name="Shape 884"/>
        <p:cNvGrpSpPr/>
        <p:nvPr/>
      </p:nvGrpSpPr>
      <p:grpSpPr>
        <a:xfrm>
          <a:off x="0" y="0"/>
          <a:ext cx="0" cy="0"/>
          <a:chOff x="0" y="0"/>
          <a:chExt cx="0" cy="0"/>
        </a:xfrm>
      </p:grpSpPr>
      <p:sp>
        <p:nvSpPr>
          <p:cNvPr id="885" name="Google Shape;885;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5" name="Shape 905"/>
        <p:cNvGrpSpPr/>
        <p:nvPr/>
      </p:nvGrpSpPr>
      <p:grpSpPr>
        <a:xfrm>
          <a:off x="0" y="0"/>
          <a:ext cx="0" cy="0"/>
          <a:chOff x="0" y="0"/>
          <a:chExt cx="0" cy="0"/>
        </a:xfrm>
      </p:grpSpPr>
      <p:sp>
        <p:nvSpPr>
          <p:cNvPr id="906" name="Google Shape;906;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7" name="Shape 947"/>
        <p:cNvGrpSpPr/>
        <p:nvPr/>
      </p:nvGrpSpPr>
      <p:grpSpPr>
        <a:xfrm>
          <a:off x="0" y="0"/>
          <a:ext cx="0" cy="0"/>
          <a:chOff x="0" y="0"/>
          <a:chExt cx="0" cy="0"/>
        </a:xfrm>
      </p:grpSpPr>
      <p:sp>
        <p:nvSpPr>
          <p:cNvPr id="948" name="Google Shape;948;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6" name="Shape 966"/>
        <p:cNvGrpSpPr/>
        <p:nvPr/>
      </p:nvGrpSpPr>
      <p:grpSpPr>
        <a:xfrm>
          <a:off x="0" y="0"/>
          <a:ext cx="0" cy="0"/>
          <a:chOff x="0" y="0"/>
          <a:chExt cx="0" cy="0"/>
        </a:xfrm>
      </p:grpSpPr>
      <p:sp>
        <p:nvSpPr>
          <p:cNvPr id="967" name="Google Shape;967;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8" name="Shape 988"/>
        <p:cNvGrpSpPr/>
        <p:nvPr/>
      </p:nvGrpSpPr>
      <p:grpSpPr>
        <a:xfrm>
          <a:off x="0" y="0"/>
          <a:ext cx="0" cy="0"/>
          <a:chOff x="0" y="0"/>
          <a:chExt cx="0" cy="0"/>
        </a:xfrm>
      </p:grpSpPr>
      <p:sp>
        <p:nvSpPr>
          <p:cNvPr id="989" name="Google Shape;989;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9" name="Shape 1009"/>
        <p:cNvGrpSpPr/>
        <p:nvPr/>
      </p:nvGrpSpPr>
      <p:grpSpPr>
        <a:xfrm>
          <a:off x="0" y="0"/>
          <a:ext cx="0" cy="0"/>
          <a:chOff x="0" y="0"/>
          <a:chExt cx="0" cy="0"/>
        </a:xfrm>
      </p:grpSpPr>
      <p:sp>
        <p:nvSpPr>
          <p:cNvPr id="1010" name="Google Shape;1010;p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9" name="Shape 1029"/>
        <p:cNvGrpSpPr/>
        <p:nvPr/>
      </p:nvGrpSpPr>
      <p:grpSpPr>
        <a:xfrm>
          <a:off x="0" y="0"/>
          <a:ext cx="0" cy="0"/>
          <a:chOff x="0" y="0"/>
          <a:chExt cx="0" cy="0"/>
        </a:xfrm>
      </p:grpSpPr>
      <p:sp>
        <p:nvSpPr>
          <p:cNvPr id="1030" name="Google Shape;1030;p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2" name="Shape 1052"/>
        <p:cNvGrpSpPr/>
        <p:nvPr/>
      </p:nvGrpSpPr>
      <p:grpSpPr>
        <a:xfrm>
          <a:off x="0" y="0"/>
          <a:ext cx="0" cy="0"/>
          <a:chOff x="0" y="0"/>
          <a:chExt cx="0" cy="0"/>
        </a:xfrm>
      </p:grpSpPr>
      <p:sp>
        <p:nvSpPr>
          <p:cNvPr id="1053" name="Google Shape;1053;p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4" name="Shape 1074"/>
        <p:cNvGrpSpPr/>
        <p:nvPr/>
      </p:nvGrpSpPr>
      <p:grpSpPr>
        <a:xfrm>
          <a:off x="0" y="0"/>
          <a:ext cx="0" cy="0"/>
          <a:chOff x="0" y="0"/>
          <a:chExt cx="0" cy="0"/>
        </a:xfrm>
      </p:grpSpPr>
      <p:sp>
        <p:nvSpPr>
          <p:cNvPr id="1075" name="Google Shape;1075;p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4" name="Shape 1094"/>
        <p:cNvGrpSpPr/>
        <p:nvPr/>
      </p:nvGrpSpPr>
      <p:grpSpPr>
        <a:xfrm>
          <a:off x="0" y="0"/>
          <a:ext cx="0" cy="0"/>
          <a:chOff x="0" y="0"/>
          <a:chExt cx="0" cy="0"/>
        </a:xfrm>
      </p:grpSpPr>
      <p:sp>
        <p:nvSpPr>
          <p:cNvPr id="1095" name="Google Shape;1095;p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4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4" name="Shape 1114"/>
        <p:cNvGrpSpPr/>
        <p:nvPr/>
      </p:nvGrpSpPr>
      <p:grpSpPr>
        <a:xfrm>
          <a:off x="0" y="0"/>
          <a:ext cx="0" cy="0"/>
          <a:chOff x="0" y="0"/>
          <a:chExt cx="0" cy="0"/>
        </a:xfrm>
      </p:grpSpPr>
      <p:sp>
        <p:nvSpPr>
          <p:cNvPr id="1115" name="Google Shape;1115;p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4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3" name="Shape 1133"/>
        <p:cNvGrpSpPr/>
        <p:nvPr/>
      </p:nvGrpSpPr>
      <p:grpSpPr>
        <a:xfrm>
          <a:off x="0" y="0"/>
          <a:ext cx="0" cy="0"/>
          <a:chOff x="0" y="0"/>
          <a:chExt cx="0" cy="0"/>
        </a:xfrm>
      </p:grpSpPr>
      <p:sp>
        <p:nvSpPr>
          <p:cNvPr id="1134" name="Google Shape;1134;p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3" name="Shape 1153"/>
        <p:cNvGrpSpPr/>
        <p:nvPr/>
      </p:nvGrpSpPr>
      <p:grpSpPr>
        <a:xfrm>
          <a:off x="0" y="0"/>
          <a:ext cx="0" cy="0"/>
          <a:chOff x="0" y="0"/>
          <a:chExt cx="0" cy="0"/>
        </a:xfrm>
      </p:grpSpPr>
      <p:sp>
        <p:nvSpPr>
          <p:cNvPr id="1154" name="Google Shape;1154;p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4" name="Shape 1174"/>
        <p:cNvGrpSpPr/>
        <p:nvPr/>
      </p:nvGrpSpPr>
      <p:grpSpPr>
        <a:xfrm>
          <a:off x="0" y="0"/>
          <a:ext cx="0" cy="0"/>
          <a:chOff x="0" y="0"/>
          <a:chExt cx="0" cy="0"/>
        </a:xfrm>
      </p:grpSpPr>
      <p:sp>
        <p:nvSpPr>
          <p:cNvPr id="1175" name="Google Shape;1175;p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4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6" name="Shape 1196"/>
        <p:cNvGrpSpPr/>
        <p:nvPr/>
      </p:nvGrpSpPr>
      <p:grpSpPr>
        <a:xfrm>
          <a:off x="0" y="0"/>
          <a:ext cx="0" cy="0"/>
          <a:chOff x="0" y="0"/>
          <a:chExt cx="0" cy="0"/>
        </a:xfrm>
      </p:grpSpPr>
      <p:sp>
        <p:nvSpPr>
          <p:cNvPr id="1197" name="Google Shape;1197;p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4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9" name="Shape 1219"/>
        <p:cNvGrpSpPr/>
        <p:nvPr/>
      </p:nvGrpSpPr>
      <p:grpSpPr>
        <a:xfrm>
          <a:off x="0" y="0"/>
          <a:ext cx="0" cy="0"/>
          <a:chOff x="0" y="0"/>
          <a:chExt cx="0" cy="0"/>
        </a:xfrm>
      </p:grpSpPr>
      <p:sp>
        <p:nvSpPr>
          <p:cNvPr id="1220" name="Google Shape;1220;p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4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9" name="Shape 1239"/>
        <p:cNvGrpSpPr/>
        <p:nvPr/>
      </p:nvGrpSpPr>
      <p:grpSpPr>
        <a:xfrm>
          <a:off x="0" y="0"/>
          <a:ext cx="0" cy="0"/>
          <a:chOff x="0" y="0"/>
          <a:chExt cx="0" cy="0"/>
        </a:xfrm>
      </p:grpSpPr>
      <p:sp>
        <p:nvSpPr>
          <p:cNvPr id="1240" name="Google Shape;1240;p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5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9" name="Shape 1259"/>
        <p:cNvGrpSpPr/>
        <p:nvPr/>
      </p:nvGrpSpPr>
      <p:grpSpPr>
        <a:xfrm>
          <a:off x="0" y="0"/>
          <a:ext cx="0" cy="0"/>
          <a:chOff x="0" y="0"/>
          <a:chExt cx="0" cy="0"/>
        </a:xfrm>
      </p:grpSpPr>
      <p:sp>
        <p:nvSpPr>
          <p:cNvPr id="1260" name="Google Shape;1260;p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5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8_Title Slide">
  <p:cSld name="18_Title Slide">
    <p:spTree>
      <p:nvGrpSpPr>
        <p:cNvPr id="11" name="Shape 11"/>
        <p:cNvGrpSpPr/>
        <p:nvPr/>
      </p:nvGrpSpPr>
      <p:grpSpPr>
        <a:xfrm>
          <a:off x="0" y="0"/>
          <a:ext cx="0" cy="0"/>
          <a:chOff x="0" y="0"/>
          <a:chExt cx="0" cy="0"/>
        </a:xfrm>
      </p:grpSpPr>
      <p:sp>
        <p:nvSpPr>
          <p:cNvPr id="12" name="Google Shape;12;p53"/>
          <p:cNvSpPr/>
          <p:nvPr>
            <p:ph idx="2" type="pic"/>
          </p:nvPr>
        </p:nvSpPr>
        <p:spPr>
          <a:xfrm>
            <a:off x="767220" y="871849"/>
            <a:ext cx="10586580" cy="5241653"/>
          </a:xfrm>
          <a:prstGeom prst="rect">
            <a:avLst/>
          </a:prstGeom>
          <a:noFill/>
          <a:ln>
            <a:noFill/>
          </a:ln>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3" name="Shape 13"/>
        <p:cNvGrpSpPr/>
        <p:nvPr/>
      </p:nvGrpSpPr>
      <p:grpSpPr>
        <a:xfrm>
          <a:off x="0" y="0"/>
          <a:ext cx="0" cy="0"/>
          <a:chOff x="0" y="0"/>
          <a:chExt cx="0" cy="0"/>
        </a:xfrm>
      </p:grpSpPr>
      <p:sp>
        <p:nvSpPr>
          <p:cNvPr id="14" name="Google Shape;14;p54"/>
          <p:cNvSpPr/>
          <p:nvPr>
            <p:ph idx="2" type="pic"/>
          </p:nvPr>
        </p:nvSpPr>
        <p:spPr>
          <a:xfrm>
            <a:off x="6682157" y="698909"/>
            <a:ext cx="4520399" cy="5394133"/>
          </a:xfrm>
          <a:prstGeom prst="rect">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5" name="Shape 15"/>
        <p:cNvGrpSpPr/>
        <p:nvPr/>
      </p:nvGrpSpPr>
      <p:grpSpPr>
        <a:xfrm>
          <a:off x="0" y="0"/>
          <a:ext cx="0" cy="0"/>
          <a:chOff x="0" y="0"/>
          <a:chExt cx="0" cy="0"/>
        </a:xfrm>
      </p:grpSpPr>
      <p:sp>
        <p:nvSpPr>
          <p:cNvPr id="16" name="Google Shape;16;p55"/>
          <p:cNvSpPr/>
          <p:nvPr>
            <p:ph idx="2" type="pic"/>
          </p:nvPr>
        </p:nvSpPr>
        <p:spPr>
          <a:xfrm>
            <a:off x="1321810" y="1188295"/>
            <a:ext cx="4520399" cy="2177818"/>
          </a:xfrm>
          <a:prstGeom prst="rect">
            <a:avLst/>
          </a:prstGeom>
          <a:noFill/>
          <a:ln>
            <a:noFill/>
          </a:ln>
        </p:spPr>
      </p:sp>
      <p:sp>
        <p:nvSpPr>
          <p:cNvPr id="17" name="Google Shape;17;p55"/>
          <p:cNvSpPr/>
          <p:nvPr>
            <p:ph idx="3" type="pic"/>
          </p:nvPr>
        </p:nvSpPr>
        <p:spPr>
          <a:xfrm>
            <a:off x="6527658" y="2641599"/>
            <a:ext cx="4520399" cy="3320977"/>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8" name="Shape 18"/>
        <p:cNvGrpSpPr/>
        <p:nvPr/>
      </p:nvGrpSpPr>
      <p:grpSpPr>
        <a:xfrm>
          <a:off x="0" y="0"/>
          <a:ext cx="0" cy="0"/>
          <a:chOff x="0" y="0"/>
          <a:chExt cx="0" cy="0"/>
        </a:xfrm>
      </p:grpSpPr>
      <p:sp>
        <p:nvSpPr>
          <p:cNvPr id="19" name="Google Shape;19;p56"/>
          <p:cNvSpPr/>
          <p:nvPr>
            <p:ph idx="2" type="pic"/>
          </p:nvPr>
        </p:nvSpPr>
        <p:spPr>
          <a:xfrm>
            <a:off x="2402577" y="2331903"/>
            <a:ext cx="2270490" cy="2270490"/>
          </a:xfrm>
          <a:prstGeom prst="rect">
            <a:avLst/>
          </a:prstGeom>
          <a:noFill/>
          <a:ln>
            <a:noFill/>
          </a:ln>
        </p:spPr>
      </p:sp>
      <p:sp>
        <p:nvSpPr>
          <p:cNvPr id="20" name="Google Shape;20;p56"/>
          <p:cNvSpPr/>
          <p:nvPr>
            <p:ph idx="3" type="pic"/>
          </p:nvPr>
        </p:nvSpPr>
        <p:spPr>
          <a:xfrm>
            <a:off x="4960755" y="2331903"/>
            <a:ext cx="2270490" cy="2270490"/>
          </a:xfrm>
          <a:prstGeom prst="rect">
            <a:avLst/>
          </a:prstGeom>
          <a:noFill/>
          <a:ln>
            <a:noFill/>
          </a:ln>
        </p:spPr>
      </p:sp>
      <p:sp>
        <p:nvSpPr>
          <p:cNvPr id="21" name="Google Shape;21;p56"/>
          <p:cNvSpPr/>
          <p:nvPr>
            <p:ph idx="4" type="pic"/>
          </p:nvPr>
        </p:nvSpPr>
        <p:spPr>
          <a:xfrm>
            <a:off x="7518933" y="2331903"/>
            <a:ext cx="2270490" cy="2270490"/>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22" name="Shape 22"/>
        <p:cNvGrpSpPr/>
        <p:nvPr/>
      </p:nvGrpSpPr>
      <p:grpSpPr>
        <a:xfrm>
          <a:off x="0" y="0"/>
          <a:ext cx="0" cy="0"/>
          <a:chOff x="0" y="0"/>
          <a:chExt cx="0" cy="0"/>
        </a:xfrm>
      </p:grpSpPr>
      <p:sp>
        <p:nvSpPr>
          <p:cNvPr id="23" name="Google Shape;23;p57"/>
          <p:cNvSpPr/>
          <p:nvPr>
            <p:ph idx="2" type="pic"/>
          </p:nvPr>
        </p:nvSpPr>
        <p:spPr>
          <a:xfrm>
            <a:off x="859813" y="967740"/>
            <a:ext cx="2458450" cy="3453821"/>
          </a:xfrm>
          <a:prstGeom prst="rect">
            <a:avLst/>
          </a:prstGeom>
          <a:noFill/>
          <a:ln>
            <a:noFill/>
          </a:ln>
        </p:spPr>
      </p:sp>
      <p:sp>
        <p:nvSpPr>
          <p:cNvPr id="24" name="Google Shape;24;p57"/>
          <p:cNvSpPr/>
          <p:nvPr>
            <p:ph idx="3" type="pic"/>
          </p:nvPr>
        </p:nvSpPr>
        <p:spPr>
          <a:xfrm>
            <a:off x="3573841" y="1838016"/>
            <a:ext cx="2737285" cy="4095662"/>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5" name="Shape 25"/>
        <p:cNvGrpSpPr/>
        <p:nvPr/>
      </p:nvGrpSpPr>
      <p:grpSpPr>
        <a:xfrm>
          <a:off x="0" y="0"/>
          <a:ext cx="0" cy="0"/>
          <a:chOff x="0" y="0"/>
          <a:chExt cx="0" cy="0"/>
        </a:xfrm>
      </p:grpSpPr>
      <p:sp>
        <p:nvSpPr>
          <p:cNvPr id="26" name="Google Shape;26;p58"/>
          <p:cNvSpPr/>
          <p:nvPr>
            <p:ph idx="2" type="pic"/>
          </p:nvPr>
        </p:nvSpPr>
        <p:spPr>
          <a:xfrm>
            <a:off x="6649542" y="-9531"/>
            <a:ext cx="2180713" cy="3283117"/>
          </a:xfrm>
          <a:prstGeom prst="rect">
            <a:avLst/>
          </a:prstGeom>
          <a:noFill/>
          <a:ln>
            <a:noFill/>
          </a:ln>
        </p:spPr>
      </p:sp>
      <p:sp>
        <p:nvSpPr>
          <p:cNvPr id="27" name="Google Shape;27;p58"/>
          <p:cNvSpPr/>
          <p:nvPr>
            <p:ph idx="3" type="pic"/>
          </p:nvPr>
        </p:nvSpPr>
        <p:spPr>
          <a:xfrm>
            <a:off x="6682157" y="3610779"/>
            <a:ext cx="4520399" cy="2482262"/>
          </a:xfrm>
          <a:prstGeom prst="rect">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28" name="Shape 28"/>
        <p:cNvGrpSpPr/>
        <p:nvPr/>
      </p:nvGrpSpPr>
      <p:grpSpPr>
        <a:xfrm>
          <a:off x="0" y="0"/>
          <a:ext cx="0" cy="0"/>
          <a:chOff x="0" y="0"/>
          <a:chExt cx="0" cy="0"/>
        </a:xfrm>
      </p:grpSpPr>
      <p:sp>
        <p:nvSpPr>
          <p:cNvPr id="29" name="Google Shape;29;p59"/>
          <p:cNvSpPr/>
          <p:nvPr>
            <p:ph idx="2" type="pic"/>
          </p:nvPr>
        </p:nvSpPr>
        <p:spPr>
          <a:xfrm>
            <a:off x="995726" y="1088220"/>
            <a:ext cx="1916192" cy="2326622"/>
          </a:xfrm>
          <a:prstGeom prst="rect">
            <a:avLst/>
          </a:prstGeom>
          <a:noFill/>
          <a:ln>
            <a:noFill/>
          </a:ln>
        </p:spPr>
      </p:sp>
      <p:sp>
        <p:nvSpPr>
          <p:cNvPr id="30" name="Google Shape;30;p59"/>
          <p:cNvSpPr/>
          <p:nvPr>
            <p:ph idx="3" type="pic"/>
          </p:nvPr>
        </p:nvSpPr>
        <p:spPr>
          <a:xfrm>
            <a:off x="952103" y="3828993"/>
            <a:ext cx="1916192" cy="2326622"/>
          </a:xfrm>
          <a:prstGeom prst="rect">
            <a:avLst/>
          </a:prstGeom>
          <a:noFill/>
          <a:ln>
            <a:noFill/>
          </a:ln>
        </p:spPr>
      </p:sp>
      <p:sp>
        <p:nvSpPr>
          <p:cNvPr id="31" name="Google Shape;31;p59"/>
          <p:cNvSpPr/>
          <p:nvPr>
            <p:ph idx="4" type="pic"/>
          </p:nvPr>
        </p:nvSpPr>
        <p:spPr>
          <a:xfrm>
            <a:off x="6527658" y="1010574"/>
            <a:ext cx="4520399" cy="3603627"/>
          </a:xfrm>
          <a:prstGeom prst="rect">
            <a:avLst/>
          </a:prstGeom>
          <a:noFill/>
          <a:ln>
            <a:no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32" name="Shape 32"/>
        <p:cNvGrpSpPr/>
        <p:nvPr/>
      </p:nvGrpSpPr>
      <p:grpSpPr>
        <a:xfrm>
          <a:off x="0" y="0"/>
          <a:ext cx="0" cy="0"/>
          <a:chOff x="0" y="0"/>
          <a:chExt cx="0" cy="0"/>
        </a:xfrm>
      </p:grpSpPr>
      <p:sp>
        <p:nvSpPr>
          <p:cNvPr id="33" name="Google Shape;33;p60"/>
          <p:cNvSpPr/>
          <p:nvPr>
            <p:ph idx="2" type="pic"/>
          </p:nvPr>
        </p:nvSpPr>
        <p:spPr>
          <a:xfrm>
            <a:off x="1280230" y="2161459"/>
            <a:ext cx="5581390" cy="3143137"/>
          </a:xfrm>
          <a:prstGeom prst="rect">
            <a:avLst/>
          </a:prstGeom>
          <a:noFill/>
          <a:ln>
            <a:no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34" name="Shape 34"/>
        <p:cNvGrpSpPr/>
        <p:nvPr/>
      </p:nvGrpSpPr>
      <p:grpSpPr>
        <a:xfrm>
          <a:off x="0" y="0"/>
          <a:ext cx="0" cy="0"/>
          <a:chOff x="0" y="0"/>
          <a:chExt cx="0" cy="0"/>
        </a:xfrm>
      </p:grpSpPr>
      <p:sp>
        <p:nvSpPr>
          <p:cNvPr id="35" name="Google Shape;35;p61"/>
          <p:cNvSpPr/>
          <p:nvPr>
            <p:ph idx="2" type="pic"/>
          </p:nvPr>
        </p:nvSpPr>
        <p:spPr>
          <a:xfrm>
            <a:off x="833316" y="855228"/>
            <a:ext cx="3601398" cy="2039322"/>
          </a:xfrm>
          <a:prstGeom prst="rect">
            <a:avLst/>
          </a:prstGeom>
          <a:noFill/>
          <a:ln>
            <a:noFill/>
          </a:ln>
        </p:spPr>
      </p:sp>
      <p:sp>
        <p:nvSpPr>
          <p:cNvPr id="36" name="Google Shape;36;p61"/>
          <p:cNvSpPr/>
          <p:nvPr>
            <p:ph idx="3" type="pic"/>
          </p:nvPr>
        </p:nvSpPr>
        <p:spPr>
          <a:xfrm>
            <a:off x="4644139" y="855228"/>
            <a:ext cx="3601398" cy="2039322"/>
          </a:xfrm>
          <a:prstGeom prst="rect">
            <a:avLst/>
          </a:prstGeom>
          <a:noFill/>
          <a:ln>
            <a:noFill/>
          </a:ln>
        </p:spPr>
      </p:sp>
      <p:sp>
        <p:nvSpPr>
          <p:cNvPr id="37" name="Google Shape;37;p61"/>
          <p:cNvSpPr/>
          <p:nvPr>
            <p:ph idx="4" type="pic"/>
          </p:nvPr>
        </p:nvSpPr>
        <p:spPr>
          <a:xfrm>
            <a:off x="8454962" y="855228"/>
            <a:ext cx="2903722" cy="2039322"/>
          </a:xfrm>
          <a:prstGeom prst="rect">
            <a:avLst/>
          </a:prstGeom>
          <a:noFill/>
          <a:ln>
            <a:noFill/>
          </a:ln>
        </p:spPr>
      </p:sp>
      <p:sp>
        <p:nvSpPr>
          <p:cNvPr id="38" name="Google Shape;38;p61"/>
          <p:cNvSpPr/>
          <p:nvPr>
            <p:ph idx="5" type="pic"/>
          </p:nvPr>
        </p:nvSpPr>
        <p:spPr>
          <a:xfrm>
            <a:off x="5560382" y="3091492"/>
            <a:ext cx="5798302" cy="2911280"/>
          </a:xfrm>
          <a:prstGeom prst="rect">
            <a:avLst/>
          </a:prstGeom>
          <a:noFill/>
          <a:ln>
            <a:no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spTree>
      <p:nvGrpSpPr>
        <p:cNvPr id="39" name="Shape 39"/>
        <p:cNvGrpSpPr/>
        <p:nvPr/>
      </p:nvGrpSpPr>
      <p:grpSpPr>
        <a:xfrm>
          <a:off x="0" y="0"/>
          <a:ext cx="0" cy="0"/>
          <a:chOff x="0" y="0"/>
          <a:chExt cx="0" cy="0"/>
        </a:xfrm>
      </p:grpSpPr>
      <p:sp>
        <p:nvSpPr>
          <p:cNvPr id="40" name="Google Shape;40;p62"/>
          <p:cNvSpPr/>
          <p:nvPr>
            <p:ph idx="2" type="pic"/>
          </p:nvPr>
        </p:nvSpPr>
        <p:spPr>
          <a:xfrm>
            <a:off x="1000490" y="1046171"/>
            <a:ext cx="2458450" cy="3453821"/>
          </a:xfrm>
          <a:prstGeom prst="rect">
            <a:avLst/>
          </a:prstGeom>
          <a:noFill/>
          <a:ln>
            <a:noFill/>
          </a:ln>
        </p:spPr>
      </p:sp>
      <p:sp>
        <p:nvSpPr>
          <p:cNvPr id="41" name="Google Shape;41;p62"/>
          <p:cNvSpPr/>
          <p:nvPr>
            <p:ph idx="3" type="pic"/>
          </p:nvPr>
        </p:nvSpPr>
        <p:spPr>
          <a:xfrm>
            <a:off x="3832625" y="1046171"/>
            <a:ext cx="2737285" cy="4965938"/>
          </a:xfrm>
          <a:prstGeom prst="rect">
            <a:avLst/>
          </a:prstGeom>
          <a:noFill/>
          <a:ln>
            <a:noFill/>
          </a:ln>
        </p:spPr>
      </p:sp>
      <p:sp>
        <p:nvSpPr>
          <p:cNvPr id="42" name="Google Shape;42;p62"/>
          <p:cNvSpPr/>
          <p:nvPr>
            <p:ph idx="4" type="pic"/>
          </p:nvPr>
        </p:nvSpPr>
        <p:spPr>
          <a:xfrm>
            <a:off x="6950209" y="1031030"/>
            <a:ext cx="4256861" cy="2322898"/>
          </a:xfrm>
          <a:prstGeom prst="rect">
            <a:avLst/>
          </a:prstGeom>
          <a:no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43" name="Shape 43"/>
        <p:cNvGrpSpPr/>
        <p:nvPr/>
      </p:nvGrpSpPr>
      <p:grpSpPr>
        <a:xfrm>
          <a:off x="0" y="0"/>
          <a:ext cx="0" cy="0"/>
          <a:chOff x="0" y="0"/>
          <a:chExt cx="0" cy="0"/>
        </a:xfrm>
      </p:grpSpPr>
      <p:sp>
        <p:nvSpPr>
          <p:cNvPr id="44" name="Google Shape;44;p63"/>
          <p:cNvSpPr/>
          <p:nvPr>
            <p:ph idx="2" type="pic"/>
          </p:nvPr>
        </p:nvSpPr>
        <p:spPr>
          <a:xfrm>
            <a:off x="1325431" y="2968018"/>
            <a:ext cx="4520399" cy="3032144"/>
          </a:xfrm>
          <a:prstGeom prst="rect">
            <a:avLst/>
          </a:prstGeom>
          <a:noFill/>
          <a:ln>
            <a:noFill/>
          </a:ln>
        </p:spPr>
      </p:sp>
      <p:sp>
        <p:nvSpPr>
          <p:cNvPr id="45" name="Google Shape;45;p63"/>
          <p:cNvSpPr/>
          <p:nvPr>
            <p:ph idx="3" type="pic"/>
          </p:nvPr>
        </p:nvSpPr>
        <p:spPr>
          <a:xfrm>
            <a:off x="6096000" y="2968018"/>
            <a:ext cx="4520399" cy="3032144"/>
          </a:xfrm>
          <a:prstGeom prst="rect">
            <a:avLst/>
          </a:prstGeom>
          <a:noFill/>
          <a:ln>
            <a:no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1"/>
        </a:solidFill>
      </p:bgPr>
    </p:bg>
    <p:spTree>
      <p:nvGrpSpPr>
        <p:cNvPr id="46" name="Shape 46"/>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spTree>
      <p:nvGrpSpPr>
        <p:cNvPr id="47" name="Shape 47"/>
        <p:cNvGrpSpPr/>
        <p:nvPr/>
      </p:nvGrpSpPr>
      <p:grpSpPr>
        <a:xfrm>
          <a:off x="0" y="0"/>
          <a:ext cx="0" cy="0"/>
          <a:chOff x="0" y="0"/>
          <a:chExt cx="0" cy="0"/>
        </a:xfrm>
      </p:grpSpPr>
      <p:sp>
        <p:nvSpPr>
          <p:cNvPr id="48" name="Google Shape;48;p65"/>
          <p:cNvSpPr/>
          <p:nvPr>
            <p:ph idx="2" type="pic"/>
          </p:nvPr>
        </p:nvSpPr>
        <p:spPr>
          <a:xfrm>
            <a:off x="2895121" y="1145412"/>
            <a:ext cx="2204768" cy="4034054"/>
          </a:xfrm>
          <a:prstGeom prst="rect">
            <a:avLst/>
          </a:prstGeom>
          <a:noFill/>
          <a:ln>
            <a:noFill/>
          </a:ln>
        </p:spPr>
      </p:sp>
      <p:sp>
        <p:nvSpPr>
          <p:cNvPr id="49" name="Google Shape;49;p65"/>
          <p:cNvSpPr/>
          <p:nvPr>
            <p:ph idx="3" type="pic"/>
          </p:nvPr>
        </p:nvSpPr>
        <p:spPr>
          <a:xfrm>
            <a:off x="5800608" y="3409404"/>
            <a:ext cx="4520399" cy="2482262"/>
          </a:xfrm>
          <a:prstGeom prst="rect">
            <a:avLst/>
          </a:prstGeom>
          <a:no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spTree>
      <p:nvGrpSpPr>
        <p:cNvPr id="50" name="Shape 50"/>
        <p:cNvGrpSpPr/>
        <p:nvPr/>
      </p:nvGrpSpPr>
      <p:grpSpPr>
        <a:xfrm>
          <a:off x="0" y="0"/>
          <a:ext cx="0" cy="0"/>
          <a:chOff x="0" y="0"/>
          <a:chExt cx="0" cy="0"/>
        </a:xfrm>
      </p:grpSpPr>
      <p:sp>
        <p:nvSpPr>
          <p:cNvPr id="51" name="Google Shape;51;p66"/>
          <p:cNvSpPr/>
          <p:nvPr>
            <p:ph idx="2" type="pic"/>
          </p:nvPr>
        </p:nvSpPr>
        <p:spPr>
          <a:xfrm>
            <a:off x="3755422" y="-1"/>
            <a:ext cx="2737285" cy="4110921"/>
          </a:xfrm>
          <a:prstGeom prst="rect">
            <a:avLst/>
          </a:prstGeom>
          <a:noFill/>
          <a:ln>
            <a:noFill/>
          </a:ln>
        </p:spPr>
      </p:sp>
      <p:sp>
        <p:nvSpPr>
          <p:cNvPr id="52" name="Google Shape;52;p66"/>
          <p:cNvSpPr/>
          <p:nvPr>
            <p:ph idx="3" type="pic"/>
          </p:nvPr>
        </p:nvSpPr>
        <p:spPr>
          <a:xfrm>
            <a:off x="859812" y="2694650"/>
            <a:ext cx="2630549" cy="3453821"/>
          </a:xfrm>
          <a:prstGeom prst="rect">
            <a:avLst/>
          </a:prstGeom>
          <a:no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spTree>
      <p:nvGrpSpPr>
        <p:cNvPr id="53" name="Shape 53"/>
        <p:cNvGrpSpPr/>
        <p:nvPr/>
      </p:nvGrpSpPr>
      <p:grpSpPr>
        <a:xfrm>
          <a:off x="0" y="0"/>
          <a:ext cx="0" cy="0"/>
          <a:chOff x="0" y="0"/>
          <a:chExt cx="0" cy="0"/>
        </a:xfrm>
      </p:grpSpPr>
      <p:sp>
        <p:nvSpPr>
          <p:cNvPr id="54" name="Google Shape;54;p67"/>
          <p:cNvSpPr/>
          <p:nvPr>
            <p:ph idx="2" type="pic"/>
          </p:nvPr>
        </p:nvSpPr>
        <p:spPr>
          <a:xfrm>
            <a:off x="3490362" y="1118332"/>
            <a:ext cx="3781731" cy="2405640"/>
          </a:xfrm>
          <a:prstGeom prst="rect">
            <a:avLst/>
          </a:prstGeom>
          <a:noFill/>
          <a:ln>
            <a:noFill/>
          </a:ln>
        </p:spPr>
      </p:sp>
      <p:sp>
        <p:nvSpPr>
          <p:cNvPr id="55" name="Google Shape;55;p67"/>
          <p:cNvSpPr/>
          <p:nvPr>
            <p:ph idx="3" type="pic"/>
          </p:nvPr>
        </p:nvSpPr>
        <p:spPr>
          <a:xfrm>
            <a:off x="7272093" y="3528425"/>
            <a:ext cx="3781731" cy="2405640"/>
          </a:xfrm>
          <a:prstGeom prst="rect">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spTree>
      <p:nvGrpSpPr>
        <p:cNvPr id="56" name="Shape 56"/>
        <p:cNvGrpSpPr/>
        <p:nvPr/>
      </p:nvGrpSpPr>
      <p:grpSpPr>
        <a:xfrm>
          <a:off x="0" y="0"/>
          <a:ext cx="0" cy="0"/>
          <a:chOff x="0" y="0"/>
          <a:chExt cx="0" cy="0"/>
        </a:xfrm>
      </p:grpSpPr>
      <p:sp>
        <p:nvSpPr>
          <p:cNvPr id="57" name="Google Shape;57;p68"/>
          <p:cNvSpPr/>
          <p:nvPr>
            <p:ph idx="2" type="pic"/>
          </p:nvPr>
        </p:nvSpPr>
        <p:spPr>
          <a:xfrm>
            <a:off x="1118107" y="2049708"/>
            <a:ext cx="2261575" cy="3143137"/>
          </a:xfrm>
          <a:prstGeom prst="rect">
            <a:avLst/>
          </a:prstGeom>
          <a:noFill/>
          <a:ln>
            <a:noFill/>
          </a:ln>
        </p:spPr>
      </p:sp>
      <p:sp>
        <p:nvSpPr>
          <p:cNvPr id="58" name="Google Shape;58;p68"/>
          <p:cNvSpPr/>
          <p:nvPr>
            <p:ph idx="3" type="pic"/>
          </p:nvPr>
        </p:nvSpPr>
        <p:spPr>
          <a:xfrm>
            <a:off x="3661807" y="2049708"/>
            <a:ext cx="2261575" cy="3143137"/>
          </a:xfrm>
          <a:prstGeom prst="rect">
            <a:avLst/>
          </a:prstGeom>
          <a:noFill/>
          <a:ln>
            <a:noFill/>
          </a:ln>
        </p:spPr>
      </p:sp>
      <p:sp>
        <p:nvSpPr>
          <p:cNvPr id="59" name="Google Shape;59;p68"/>
          <p:cNvSpPr/>
          <p:nvPr>
            <p:ph idx="4" type="pic"/>
          </p:nvPr>
        </p:nvSpPr>
        <p:spPr>
          <a:xfrm>
            <a:off x="6205507" y="2436440"/>
            <a:ext cx="2261575" cy="3238999"/>
          </a:xfrm>
          <a:prstGeom prst="rect">
            <a:avLst/>
          </a:prstGeom>
          <a:noFill/>
          <a:ln>
            <a:noFill/>
          </a:ln>
        </p:spPr>
      </p:sp>
      <p:sp>
        <p:nvSpPr>
          <p:cNvPr id="60" name="Google Shape;60;p68"/>
          <p:cNvSpPr/>
          <p:nvPr>
            <p:ph idx="5" type="pic"/>
          </p:nvPr>
        </p:nvSpPr>
        <p:spPr>
          <a:xfrm>
            <a:off x="8749208" y="2024059"/>
            <a:ext cx="2261575" cy="3143137"/>
          </a:xfrm>
          <a:prstGeom prst="rect">
            <a:avLst/>
          </a:prstGeom>
          <a:no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spTree>
      <p:nvGrpSpPr>
        <p:cNvPr id="61" name="Shape 61"/>
        <p:cNvGrpSpPr/>
        <p:nvPr/>
      </p:nvGrpSpPr>
      <p:grpSpPr>
        <a:xfrm>
          <a:off x="0" y="0"/>
          <a:ext cx="0" cy="0"/>
          <a:chOff x="0" y="0"/>
          <a:chExt cx="0" cy="0"/>
        </a:xfrm>
      </p:grpSpPr>
      <p:sp>
        <p:nvSpPr>
          <p:cNvPr id="62" name="Google Shape;62;p69"/>
          <p:cNvSpPr/>
          <p:nvPr>
            <p:ph idx="2" type="pic"/>
          </p:nvPr>
        </p:nvSpPr>
        <p:spPr>
          <a:xfrm>
            <a:off x="956652" y="1046171"/>
            <a:ext cx="2737285" cy="4965938"/>
          </a:xfrm>
          <a:prstGeom prst="rect">
            <a:avLst/>
          </a:prstGeom>
          <a:noFill/>
          <a:ln>
            <a:noFill/>
          </a:ln>
        </p:spPr>
      </p:sp>
      <p:sp>
        <p:nvSpPr>
          <p:cNvPr id="63" name="Google Shape;63;p69"/>
          <p:cNvSpPr/>
          <p:nvPr>
            <p:ph idx="3" type="pic"/>
          </p:nvPr>
        </p:nvSpPr>
        <p:spPr>
          <a:xfrm>
            <a:off x="4074236" y="0"/>
            <a:ext cx="4256861" cy="2322898"/>
          </a:xfrm>
          <a:prstGeom prst="rect">
            <a:avLst/>
          </a:prstGeom>
          <a:noFill/>
          <a:ln>
            <a:noFill/>
          </a:ln>
        </p:spPr>
      </p:sp>
      <p:sp>
        <p:nvSpPr>
          <p:cNvPr id="64" name="Google Shape;64;p69"/>
          <p:cNvSpPr/>
          <p:nvPr>
            <p:ph idx="4" type="pic"/>
          </p:nvPr>
        </p:nvSpPr>
        <p:spPr>
          <a:xfrm>
            <a:off x="8754834" y="1031188"/>
            <a:ext cx="2608415" cy="4646902"/>
          </a:xfrm>
          <a:prstGeom prst="rect">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65" name="Shape 65"/>
        <p:cNvGrpSpPr/>
        <p:nvPr/>
      </p:nvGrpSpPr>
      <p:grpSpPr>
        <a:xfrm>
          <a:off x="0" y="0"/>
          <a:ext cx="0" cy="0"/>
          <a:chOff x="0" y="0"/>
          <a:chExt cx="0" cy="0"/>
        </a:xfrm>
      </p:grpSpPr>
      <p:sp>
        <p:nvSpPr>
          <p:cNvPr id="66" name="Google Shape;66;p70"/>
          <p:cNvSpPr/>
          <p:nvPr>
            <p:ph idx="2" type="pic"/>
          </p:nvPr>
        </p:nvSpPr>
        <p:spPr>
          <a:xfrm>
            <a:off x="983640" y="797996"/>
            <a:ext cx="4520398" cy="6060004"/>
          </a:xfrm>
          <a:prstGeom prst="rect">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7_Title Slide">
  <p:cSld name="17_Title Slide">
    <p:spTree>
      <p:nvGrpSpPr>
        <p:cNvPr id="67" name="Shape 67"/>
        <p:cNvGrpSpPr/>
        <p:nvPr/>
      </p:nvGrpSpPr>
      <p:grpSpPr>
        <a:xfrm>
          <a:off x="0" y="0"/>
          <a:ext cx="0" cy="0"/>
          <a:chOff x="0" y="0"/>
          <a:chExt cx="0" cy="0"/>
        </a:xfrm>
      </p:grpSpPr>
      <p:sp>
        <p:nvSpPr>
          <p:cNvPr id="68" name="Google Shape;68;p71"/>
          <p:cNvSpPr/>
          <p:nvPr>
            <p:ph idx="2" type="pic"/>
          </p:nvPr>
        </p:nvSpPr>
        <p:spPr>
          <a:xfrm>
            <a:off x="6688622" y="756262"/>
            <a:ext cx="4513931" cy="5336800"/>
          </a:xfrm>
          <a:prstGeom prst="rect">
            <a:avLst/>
          </a:prstGeom>
          <a:no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69" name="Shape 69"/>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21" Type="http://schemas.openxmlformats.org/officeDocument/2006/relationships/theme" Target="../theme/theme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62626"/>
        </a:solidFill>
      </p:bgPr>
    </p:bg>
    <p:spTree>
      <p:nvGrpSpPr>
        <p:cNvPr id="5" name="Shape 5"/>
        <p:cNvGrpSpPr/>
        <p:nvPr/>
      </p:nvGrpSpPr>
      <p:grpSpPr>
        <a:xfrm>
          <a:off x="0" y="0"/>
          <a:ext cx="0" cy="0"/>
          <a:chOff x="0" y="0"/>
          <a:chExt cx="0" cy="0"/>
        </a:xfrm>
      </p:grpSpPr>
      <p:sp>
        <p:nvSpPr>
          <p:cNvPr id="6" name="Google Shape;6;p5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5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8.png"/><Relationship Id="rId4" Type="http://schemas.openxmlformats.org/officeDocument/2006/relationships/image" Target="../media/image7.jpg"/><Relationship Id="rId5"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6.png"/><Relationship Id="rId4" Type="http://schemas.openxmlformats.org/officeDocument/2006/relationships/image" Target="../media/image10.png"/><Relationship Id="rId5"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15.png"/><Relationship Id="rId4" Type="http://schemas.openxmlformats.org/officeDocument/2006/relationships/image" Target="../media/image13.png"/><Relationship Id="rId5"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9.png"/><Relationship Id="rId5"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18.png"/><Relationship Id="rId5"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 Id="rId3" Type="http://schemas.openxmlformats.org/officeDocument/2006/relationships/image" Target="../media/image19.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 Id="rId3" Type="http://schemas.openxmlformats.org/officeDocument/2006/relationships/image" Target="../media/image17.jp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xml"/><Relationship Id="rId3" Type="http://schemas.openxmlformats.org/officeDocument/2006/relationships/image" Target="../media/image12.jpg"/><Relationship Id="rId4" Type="http://schemas.openxmlformats.org/officeDocument/2006/relationships/image" Target="../media/image22.jpg"/><Relationship Id="rId5"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14.jp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25.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image" Target="../media/image23.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9.xml"/><Relationship Id="rId3" Type="http://schemas.openxmlformats.org/officeDocument/2006/relationships/image" Target="../media/image44.png"/><Relationship Id="rId4" Type="http://schemas.openxmlformats.org/officeDocument/2006/relationships/image" Target="../media/image24.png"/><Relationship Id="rId5"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0.xml"/><Relationship Id="rId3" Type="http://schemas.openxmlformats.org/officeDocument/2006/relationships/image" Target="../media/image20.png"/><Relationship Id="rId4" Type="http://schemas.openxmlformats.org/officeDocument/2006/relationships/image" Target="../media/image19.png"/><Relationship Id="rId5"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1.xml"/><Relationship Id="rId3" Type="http://schemas.openxmlformats.org/officeDocument/2006/relationships/image" Target="../media/image21.png"/><Relationship Id="rId4" Type="http://schemas.openxmlformats.org/officeDocument/2006/relationships/image" Target="../media/image39.png"/><Relationship Id="rId5" Type="http://schemas.openxmlformats.org/officeDocument/2006/relationships/image" Target="../media/image30.png"/><Relationship Id="rId6"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2.xml"/><Relationship Id="rId3" Type="http://schemas.openxmlformats.org/officeDocument/2006/relationships/image" Target="../media/image29.pn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3.xml"/><Relationship Id="rId3" Type="http://schemas.openxmlformats.org/officeDocument/2006/relationships/image" Target="../media/image45.png"/><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4.xml"/><Relationship Id="rId3" Type="http://schemas.openxmlformats.org/officeDocument/2006/relationships/image" Target="../media/image28.jpg"/><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5.xml"/><Relationship Id="rId3" Type="http://schemas.openxmlformats.org/officeDocument/2006/relationships/image" Target="../media/image31.jpg"/><Relationship Id="rId4" Type="http://schemas.openxmlformats.org/officeDocument/2006/relationships/image" Target="../media/image26.jpg"/><Relationship Id="rId5"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6.xml"/><Relationship Id="rId3" Type="http://schemas.openxmlformats.org/officeDocument/2006/relationships/image" Target="../media/image27.png"/><Relationship Id="rId4" Type="http://schemas.openxmlformats.org/officeDocument/2006/relationships/image" Target="../media/image33.png"/><Relationship Id="rId5"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7.xml"/><Relationship Id="rId3" Type="http://schemas.openxmlformats.org/officeDocument/2006/relationships/image" Target="../media/image40.png"/><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8.xml"/><Relationship Id="rId3" Type="http://schemas.openxmlformats.org/officeDocument/2006/relationships/image" Target="../media/image37.png"/><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2.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36.png"/><Relationship Id="rId4"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1.xml"/><Relationship Id="rId3" Type="http://schemas.openxmlformats.org/officeDocument/2006/relationships/image" Target="../media/image35.png"/><Relationship Id="rId4" Type="http://schemas.openxmlformats.org/officeDocument/2006/relationships/image" Target="../media/image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2.xml"/><Relationship Id="rId3" Type="http://schemas.openxmlformats.org/officeDocument/2006/relationships/image" Target="../media/image42.png"/><Relationship Id="rId4" Type="http://schemas.openxmlformats.org/officeDocument/2006/relationships/image" Target="../media/image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3.xml"/><Relationship Id="rId3" Type="http://schemas.openxmlformats.org/officeDocument/2006/relationships/hyperlink" Target="https://www.trabajo.gob.ec/wp-content/uploads/2025/08/Acuerdo-Ministerial-Nro.-MDT-2025-102-signed.pdf" TargetMode="External"/><Relationship Id="rId4" Type="http://schemas.openxmlformats.org/officeDocument/2006/relationships/image" Target="../media/image34.png"/><Relationship Id="rId5" Type="http://schemas.openxmlformats.org/officeDocument/2006/relationships/image" Target="../media/image1.png"/><Relationship Id="rId6" Type="http://schemas.openxmlformats.org/officeDocument/2006/relationships/image" Target="../media/image3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4.xml"/><Relationship Id="rId3" Type="http://schemas.openxmlformats.org/officeDocument/2006/relationships/image" Target="../media/image1.png"/><Relationship Id="rId4" Type="http://schemas.openxmlformats.org/officeDocument/2006/relationships/image" Target="../media/image4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 Id="rId3" Type="http://schemas.openxmlformats.org/officeDocument/2006/relationships/image" Target="../media/image54.png"/><Relationship Id="rId4" Type="http://schemas.openxmlformats.org/officeDocument/2006/relationships/image" Target="../media/image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image" Target="../media/image41.png"/><Relationship Id="rId4" Type="http://schemas.openxmlformats.org/officeDocument/2006/relationships/image" Target="../media/image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7.xml"/><Relationship Id="rId3" Type="http://schemas.openxmlformats.org/officeDocument/2006/relationships/image" Target="../media/image43.png"/><Relationship Id="rId4" Type="http://schemas.openxmlformats.org/officeDocument/2006/relationships/image" Target="../media/image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8.xml"/><Relationship Id="rId3" Type="http://schemas.openxmlformats.org/officeDocument/2006/relationships/image" Target="../media/image49.png"/><Relationship Id="rId4" Type="http://schemas.openxmlformats.org/officeDocument/2006/relationships/image" Target="../media/image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9.xml"/><Relationship Id="rId3" Type="http://schemas.openxmlformats.org/officeDocument/2006/relationships/image" Target="../media/image57.png"/><Relationship Id="rId4" Type="http://schemas.openxmlformats.org/officeDocument/2006/relationships/image" Target="../media/image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0.xml"/><Relationship Id="rId3" Type="http://schemas.openxmlformats.org/officeDocument/2006/relationships/image" Target="../media/image47.png"/><Relationship Id="rId4" Type="http://schemas.openxmlformats.org/officeDocument/2006/relationships/image" Target="../media/image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1.xml"/><Relationship Id="rId3" Type="http://schemas.openxmlformats.org/officeDocument/2006/relationships/image" Target="../media/image53.png"/><Relationship Id="rId4" Type="http://schemas.openxmlformats.org/officeDocument/2006/relationships/image" Target="../media/image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2.xml"/><Relationship Id="rId3" Type="http://schemas.openxmlformats.org/officeDocument/2006/relationships/image" Target="../media/image48.png"/><Relationship Id="rId4" Type="http://schemas.openxmlformats.org/officeDocument/2006/relationships/image" Target="../media/image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 Id="rId3" Type="http://schemas.openxmlformats.org/officeDocument/2006/relationships/image" Target="../media/image51.png"/><Relationship Id="rId4" Type="http://schemas.openxmlformats.org/officeDocument/2006/relationships/image" Target="../media/image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 Id="rId3" Type="http://schemas.openxmlformats.org/officeDocument/2006/relationships/image" Target="../media/image1.png"/><Relationship Id="rId4" Type="http://schemas.openxmlformats.org/officeDocument/2006/relationships/image" Target="../media/image5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 Id="rId3" Type="http://schemas.openxmlformats.org/officeDocument/2006/relationships/image" Target="../media/image55.png"/><Relationship Id="rId4" Type="http://schemas.openxmlformats.org/officeDocument/2006/relationships/image" Target="../media/image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 Id="rId3" Type="http://schemas.openxmlformats.org/officeDocument/2006/relationships/image" Target="../media/image50.png"/><Relationship Id="rId4" Type="http://schemas.openxmlformats.org/officeDocument/2006/relationships/image" Target="../media/image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7.xml"/><Relationship Id="rId3" Type="http://schemas.openxmlformats.org/officeDocument/2006/relationships/image" Target="../media/image61.png"/><Relationship Id="rId4" Type="http://schemas.openxmlformats.org/officeDocument/2006/relationships/image" Target="../media/image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8.xml"/><Relationship Id="rId3" Type="http://schemas.openxmlformats.org/officeDocument/2006/relationships/image" Target="../media/image60.png"/><Relationship Id="rId4" Type="http://schemas.openxmlformats.org/officeDocument/2006/relationships/image" Target="../media/image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9.xml"/><Relationship Id="rId3" Type="http://schemas.openxmlformats.org/officeDocument/2006/relationships/image" Target="../media/image56.png"/><Relationship Id="rId4" Type="http://schemas.openxmlformats.org/officeDocument/2006/relationships/image" Target="../media/image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 Id="rId3" Type="http://schemas.openxmlformats.org/officeDocument/2006/relationships/image" Target="../media/image59.png"/><Relationship Id="rId4" Type="http://schemas.openxmlformats.org/officeDocument/2006/relationships/image" Target="../media/image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58.jp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pic>
        <p:nvPicPr>
          <p:cNvPr id="74" name="Google Shape;74;p1"/>
          <p:cNvPicPr preferRelativeResize="0"/>
          <p:nvPr>
            <p:ph idx="2" type="pic"/>
          </p:nvPr>
        </p:nvPicPr>
        <p:blipFill rotWithShape="1">
          <a:blip r:embed="rId3">
            <a:alphaModFix/>
          </a:blip>
          <a:srcRect b="12911" l="0" r="0" t="12911"/>
          <a:stretch/>
        </p:blipFill>
        <p:spPr>
          <a:xfrm>
            <a:off x="766763" y="857250"/>
            <a:ext cx="10587037" cy="5241925"/>
          </a:xfrm>
          <a:prstGeom prst="rect">
            <a:avLst/>
          </a:prstGeom>
          <a:noFill/>
          <a:ln>
            <a:noFill/>
          </a:ln>
        </p:spPr>
      </p:pic>
      <p:sp>
        <p:nvSpPr>
          <p:cNvPr id="75" name="Google Shape;75;p1"/>
          <p:cNvSpPr/>
          <p:nvPr/>
        </p:nvSpPr>
        <p:spPr>
          <a:xfrm>
            <a:off x="767223" y="857250"/>
            <a:ext cx="10586577" cy="5241653"/>
          </a:xfrm>
          <a:prstGeom prst="rect">
            <a:avLst/>
          </a:prstGeom>
          <a:solidFill>
            <a:schemeClr val="dk1">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6" name="Google Shape;76;p1"/>
          <p:cNvSpPr/>
          <p:nvPr/>
        </p:nvSpPr>
        <p:spPr>
          <a:xfrm>
            <a:off x="5873625" y="5405616"/>
            <a:ext cx="444750" cy="70788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7" name="Google Shape;77;p1"/>
          <p:cNvSpPr/>
          <p:nvPr/>
        </p:nvSpPr>
        <p:spPr>
          <a:xfrm>
            <a:off x="5827019" y="857250"/>
            <a:ext cx="444750" cy="70788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8" name="Google Shape;78;p1"/>
          <p:cNvSpPr/>
          <p:nvPr/>
        </p:nvSpPr>
        <p:spPr>
          <a:xfrm flipH="1" rot="10800000">
            <a:off x="676651" y="2413944"/>
            <a:ext cx="10666033" cy="2057948"/>
          </a:xfrm>
          <a:prstGeom prst="rect">
            <a:avLst/>
          </a:prstGeom>
          <a:solidFill>
            <a:schemeClr val="lt1">
              <a:alpha val="12157"/>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9" name="Google Shape;79;p1"/>
          <p:cNvSpPr txBox="1"/>
          <p:nvPr/>
        </p:nvSpPr>
        <p:spPr>
          <a:xfrm>
            <a:off x="3528068" y="2786526"/>
            <a:ext cx="5064425"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4000" u="none" cap="none" strike="noStrike">
                <a:solidFill>
                  <a:schemeClr val="accent4"/>
                </a:solidFill>
                <a:latin typeface="Playfair Display"/>
                <a:ea typeface="Playfair Display"/>
                <a:cs typeface="Playfair Display"/>
                <a:sym typeface="Playfair Display"/>
              </a:rPr>
              <a:t>EQUIDAD</a:t>
            </a:r>
            <a:endParaRPr b="1" i="0" sz="4000" u="none" cap="none" strike="noStrike">
              <a:solidFill>
                <a:schemeClr val="dk1"/>
              </a:solidFill>
              <a:latin typeface="Playfair Display"/>
              <a:ea typeface="Playfair Display"/>
              <a:cs typeface="Playfair Display"/>
              <a:sym typeface="Playfair Display"/>
            </a:endParaRPr>
          </a:p>
        </p:txBody>
      </p:sp>
      <p:sp>
        <p:nvSpPr>
          <p:cNvPr id="80" name="Google Shape;80;p1"/>
          <p:cNvSpPr txBox="1"/>
          <p:nvPr/>
        </p:nvSpPr>
        <p:spPr>
          <a:xfrm>
            <a:off x="3726144" y="3472183"/>
            <a:ext cx="4739713"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2000" u="none" cap="none" strike="noStrike">
                <a:solidFill>
                  <a:schemeClr val="lt1"/>
                </a:solidFill>
                <a:latin typeface="Arial"/>
                <a:ea typeface="Arial"/>
                <a:cs typeface="Arial"/>
                <a:sym typeface="Arial"/>
              </a:rPr>
              <a:t>SALARIAL</a:t>
            </a:r>
            <a:endParaRPr/>
          </a:p>
        </p:txBody>
      </p:sp>
      <p:sp>
        <p:nvSpPr>
          <p:cNvPr id="81" name="Google Shape;81;p1"/>
          <p:cNvSpPr/>
          <p:nvPr/>
        </p:nvSpPr>
        <p:spPr>
          <a:xfrm>
            <a:off x="4069429" y="3906093"/>
            <a:ext cx="4041507"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900" u="none" cap="none" strike="noStrike">
                <a:solidFill>
                  <a:srgbClr val="A4A6A8"/>
                </a:solidFill>
                <a:latin typeface="Arial"/>
                <a:ea typeface="Arial"/>
                <a:cs typeface="Arial"/>
                <a:sym typeface="Arial"/>
              </a:rPr>
              <a:t>Marco legal nacional  / Brechas salariales: </a:t>
            </a:r>
            <a:r>
              <a:rPr b="0" i="1" lang="en-US" sz="900" u="none" cap="none" strike="noStrike">
                <a:solidFill>
                  <a:srgbClr val="A4A6A8"/>
                </a:solidFill>
                <a:latin typeface="Arial"/>
                <a:ea typeface="Arial"/>
                <a:cs typeface="Arial"/>
                <a:sym typeface="Arial"/>
              </a:rPr>
              <a:t>diagnóstico y análisis </a:t>
            </a:r>
            <a:r>
              <a:rPr b="1" i="1" lang="en-US" sz="900" u="none" cap="none" strike="noStrike">
                <a:solidFill>
                  <a:srgbClr val="A4A6A8"/>
                </a:solidFill>
                <a:latin typeface="Arial"/>
                <a:ea typeface="Arial"/>
                <a:cs typeface="Arial"/>
                <a:sym typeface="Arial"/>
              </a:rPr>
              <a:t>/ </a:t>
            </a:r>
            <a:r>
              <a:rPr b="1" i="0" lang="en-US" sz="900" u="none" cap="none" strike="noStrike">
                <a:solidFill>
                  <a:srgbClr val="A4A6A8"/>
                </a:solidFill>
                <a:latin typeface="Arial"/>
                <a:ea typeface="Arial"/>
                <a:cs typeface="Arial"/>
                <a:sym typeface="Arial"/>
              </a:rPr>
              <a:t>Auditoría salarial y evaluación de puestos / Trabajo de Igual Valor </a:t>
            </a:r>
            <a:endParaRPr/>
          </a:p>
        </p:txBody>
      </p:sp>
      <p:sp>
        <p:nvSpPr>
          <p:cNvPr id="82" name="Google Shape;82;p1"/>
          <p:cNvSpPr/>
          <p:nvPr/>
        </p:nvSpPr>
        <p:spPr>
          <a:xfrm rot="-5400000">
            <a:off x="364448" y="6192129"/>
            <a:ext cx="402772" cy="402772"/>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83" name="Google Shape;83;p1"/>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i="0" lang="en-US" sz="1000" u="none" cap="none" strike="noStrike">
                <a:solidFill>
                  <a:schemeClr val="accent4"/>
                </a:solidFill>
                <a:latin typeface="Arial"/>
                <a:ea typeface="Arial"/>
                <a:cs typeface="Arial"/>
                <a:sym typeface="Arial"/>
              </a:rPr>
              <a:t>JURÍDICO</a:t>
            </a:r>
            <a:endParaRPr b="1" i="0" sz="1000" u="none" cap="none" strike="noStrike">
              <a:solidFill>
                <a:schemeClr val="accent4"/>
              </a:solidFill>
              <a:latin typeface="Arial"/>
              <a:ea typeface="Arial"/>
              <a:cs typeface="Arial"/>
              <a:sym typeface="Arial"/>
            </a:endParaRPr>
          </a:p>
        </p:txBody>
      </p:sp>
      <p:sp>
        <p:nvSpPr>
          <p:cNvPr id="84" name="Google Shape;84;p1"/>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85" name="Google Shape;85;p1"/>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i="0" lang="en-US" sz="1000" u="none" cap="none" strike="noStrike">
                <a:solidFill>
                  <a:schemeClr val="lt1"/>
                </a:solidFill>
                <a:latin typeface="Arial"/>
                <a:ea typeface="Arial"/>
                <a:cs typeface="Arial"/>
                <a:sym typeface="Arial"/>
              </a:rPr>
              <a:t>ESTUDIO</a:t>
            </a:r>
            <a:endParaRPr/>
          </a:p>
        </p:txBody>
      </p:sp>
      <p:cxnSp>
        <p:nvCxnSpPr>
          <p:cNvPr id="86" name="Google Shape;86;p1"/>
          <p:cNvCxnSpPr/>
          <p:nvPr/>
        </p:nvCxnSpPr>
        <p:spPr>
          <a:xfrm>
            <a:off x="1476132" y="320025"/>
            <a:ext cx="0" cy="163145"/>
          </a:xfrm>
          <a:prstGeom prst="straightConnector1">
            <a:avLst/>
          </a:prstGeom>
          <a:noFill/>
          <a:ln cap="flat" cmpd="sng" w="19050">
            <a:solidFill>
              <a:srgbClr val="262626"/>
            </a:solidFill>
            <a:prstDash val="solid"/>
            <a:miter lim="8000"/>
            <a:headEnd len="sm" w="sm" type="none"/>
            <a:tailEnd len="sm" w="sm" type="none"/>
          </a:ln>
        </p:spPr>
      </p:cxnSp>
      <p:cxnSp>
        <p:nvCxnSpPr>
          <p:cNvPr id="87" name="Google Shape;87;p1"/>
          <p:cNvCxnSpPr/>
          <p:nvPr/>
        </p:nvCxnSpPr>
        <p:spPr>
          <a:xfrm>
            <a:off x="2602463" y="320025"/>
            <a:ext cx="0" cy="163145"/>
          </a:xfrm>
          <a:prstGeom prst="straightConnector1">
            <a:avLst/>
          </a:prstGeom>
          <a:noFill/>
          <a:ln cap="flat" cmpd="sng" w="19050">
            <a:solidFill>
              <a:srgbClr val="262626"/>
            </a:solidFill>
            <a:prstDash val="solid"/>
            <a:miter lim="8000"/>
            <a:headEnd len="sm" w="sm" type="none"/>
            <a:tailEnd len="sm" w="sm" type="none"/>
          </a:ln>
        </p:spPr>
      </p:cxnSp>
      <p:cxnSp>
        <p:nvCxnSpPr>
          <p:cNvPr id="88" name="Google Shape;88;p1"/>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89" name="Google Shape;89;p1"/>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i="0" lang="en-US" sz="1200" u="none" cap="none" strike="noStrike">
                <a:solidFill>
                  <a:schemeClr val="lt1"/>
                </a:solidFill>
                <a:latin typeface="Arial"/>
                <a:ea typeface="Arial"/>
                <a:cs typeface="Arial"/>
                <a:sym typeface="Arial"/>
              </a:rPr>
              <a:t>2026</a:t>
            </a:r>
            <a:endParaRPr b="1" i="0" sz="1200" u="none" cap="none" strike="noStrike">
              <a:solidFill>
                <a:schemeClr val="lt1"/>
              </a:solidFill>
              <a:latin typeface="Arial"/>
              <a:ea typeface="Arial"/>
              <a:cs typeface="Arial"/>
              <a:sym typeface="Arial"/>
            </a:endParaRPr>
          </a:p>
        </p:txBody>
      </p:sp>
      <p:sp>
        <p:nvSpPr>
          <p:cNvPr id="90" name="Google Shape;90;p1"/>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1" name="Google Shape;91;p1"/>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2" name="Google Shape;92;p1"/>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i="0" lang="en-US" sz="2400" u="none" cap="none" strike="noStrike">
                <a:solidFill>
                  <a:srgbClr val="D8D8D8"/>
                </a:solidFill>
                <a:latin typeface="Arial"/>
                <a:ea typeface="Arial"/>
                <a:cs typeface="Arial"/>
                <a:sym typeface="Arial"/>
              </a:rPr>
              <a:t>01</a:t>
            </a:r>
            <a:endParaRPr b="1" i="0" sz="2400" u="none" cap="none" strike="noStrike">
              <a:solidFill>
                <a:srgbClr val="D8D8D8"/>
              </a:solidFill>
              <a:latin typeface="Arial"/>
              <a:ea typeface="Arial"/>
              <a:cs typeface="Arial"/>
              <a:sym typeface="Arial"/>
            </a:endParaRPr>
          </a:p>
        </p:txBody>
      </p:sp>
      <p:pic>
        <p:nvPicPr>
          <p:cNvPr id="93" name="Google Shape;93;p1"/>
          <p:cNvPicPr preferRelativeResize="0"/>
          <p:nvPr/>
        </p:nvPicPr>
        <p:blipFill rotWithShape="1">
          <a:blip r:embed="rId4">
            <a:alphaModFix/>
          </a:blip>
          <a:srcRect b="0" l="0" r="0" t="0"/>
          <a:stretch/>
        </p:blipFill>
        <p:spPr>
          <a:xfrm>
            <a:off x="10351499" y="176461"/>
            <a:ext cx="1666771" cy="399331"/>
          </a:xfrm>
          <a:prstGeom prst="rect">
            <a:avLst/>
          </a:prstGeom>
          <a:noFill/>
          <a:ln>
            <a:noFill/>
          </a:ln>
        </p:spPr>
      </p:pic>
      <p:sp>
        <p:nvSpPr>
          <p:cNvPr id="94" name="Google Shape;94;p1"/>
          <p:cNvSpPr txBox="1"/>
          <p:nvPr/>
        </p:nvSpPr>
        <p:spPr>
          <a:xfrm>
            <a:off x="3726144" y="1821656"/>
            <a:ext cx="4739713"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400" u="none" cap="none" strike="noStrike">
                <a:solidFill>
                  <a:schemeClr val="lt1"/>
                </a:solidFill>
                <a:latin typeface="Arial"/>
                <a:ea typeface="Arial"/>
                <a:cs typeface="Arial"/>
                <a:sym typeface="Arial"/>
              </a:rPr>
              <a:t>MÓDULO 1</a:t>
            </a:r>
            <a:endParaRPr/>
          </a:p>
        </p:txBody>
      </p:sp>
    </p:spTree>
  </p:cSld>
  <p:clrMapOvr>
    <a:masterClrMapping/>
  </p:clrMapOvr>
  <p:transition spd="slow">
    <p:wipe dir="l"/>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pic>
        <p:nvPicPr>
          <p:cNvPr id="99" name="Google Shape;99;p2"/>
          <p:cNvPicPr preferRelativeResize="0"/>
          <p:nvPr>
            <p:ph idx="2" type="pic"/>
          </p:nvPr>
        </p:nvPicPr>
        <p:blipFill rotWithShape="1">
          <a:blip r:embed="rId3">
            <a:alphaModFix/>
          </a:blip>
          <a:srcRect b="5989" l="0" r="0" t="5989"/>
          <a:stretch/>
        </p:blipFill>
        <p:spPr>
          <a:xfrm>
            <a:off x="767220" y="871849"/>
            <a:ext cx="10586580" cy="5241653"/>
          </a:xfrm>
          <a:prstGeom prst="rect">
            <a:avLst/>
          </a:prstGeom>
          <a:noFill/>
          <a:ln>
            <a:noFill/>
          </a:ln>
        </p:spPr>
      </p:pic>
      <p:sp>
        <p:nvSpPr>
          <p:cNvPr id="100" name="Google Shape;100;p2"/>
          <p:cNvSpPr/>
          <p:nvPr/>
        </p:nvSpPr>
        <p:spPr>
          <a:xfrm>
            <a:off x="767219" y="871210"/>
            <a:ext cx="10586577" cy="5241653"/>
          </a:xfrm>
          <a:prstGeom prst="rect">
            <a:avLst/>
          </a:prstGeom>
          <a:solidFill>
            <a:schemeClr val="dk1">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1" name="Google Shape;101;p2"/>
          <p:cNvSpPr/>
          <p:nvPr/>
        </p:nvSpPr>
        <p:spPr>
          <a:xfrm>
            <a:off x="5873625" y="5405616"/>
            <a:ext cx="444750" cy="70788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2" name="Google Shape;102;p2"/>
          <p:cNvSpPr/>
          <p:nvPr/>
        </p:nvSpPr>
        <p:spPr>
          <a:xfrm>
            <a:off x="5827019" y="857250"/>
            <a:ext cx="444750" cy="70788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3" name="Google Shape;103;p2"/>
          <p:cNvSpPr/>
          <p:nvPr/>
        </p:nvSpPr>
        <p:spPr>
          <a:xfrm flipH="1" rot="10800000">
            <a:off x="767219" y="2363613"/>
            <a:ext cx="10586580" cy="2057948"/>
          </a:xfrm>
          <a:prstGeom prst="rect">
            <a:avLst/>
          </a:prstGeom>
          <a:solidFill>
            <a:schemeClr val="lt1">
              <a:alpha val="12157"/>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4" name="Google Shape;104;p2"/>
          <p:cNvSpPr txBox="1"/>
          <p:nvPr/>
        </p:nvSpPr>
        <p:spPr>
          <a:xfrm>
            <a:off x="3563788" y="2735032"/>
            <a:ext cx="5064425"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4000" u="none" cap="none" strike="noStrike">
                <a:solidFill>
                  <a:schemeClr val="accent4"/>
                </a:solidFill>
                <a:latin typeface="Playfair Display"/>
                <a:ea typeface="Playfair Display"/>
                <a:cs typeface="Playfair Display"/>
                <a:sym typeface="Playfair Display"/>
              </a:rPr>
              <a:t>Fundamentos</a:t>
            </a:r>
            <a:endParaRPr b="1" i="0" sz="4000" u="none" cap="none" strike="noStrike">
              <a:solidFill>
                <a:schemeClr val="dk1"/>
              </a:solidFill>
              <a:latin typeface="Playfair Display"/>
              <a:ea typeface="Playfair Display"/>
              <a:cs typeface="Playfair Display"/>
              <a:sym typeface="Playfair Display"/>
            </a:endParaRPr>
          </a:p>
        </p:txBody>
      </p:sp>
      <p:sp>
        <p:nvSpPr>
          <p:cNvPr id="105" name="Google Shape;105;p2"/>
          <p:cNvSpPr/>
          <p:nvPr/>
        </p:nvSpPr>
        <p:spPr>
          <a:xfrm rot="-5400000">
            <a:off x="364448" y="6192129"/>
            <a:ext cx="402772" cy="402772"/>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06" name="Google Shape;106;p2"/>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cxnSp>
        <p:nvCxnSpPr>
          <p:cNvPr id="107" name="Google Shape;107;p2"/>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cxnSp>
        <p:nvCxnSpPr>
          <p:cNvPr id="108" name="Google Shape;108;p2"/>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109" name="Google Shape;109;p2"/>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i="0" lang="en-US" sz="1200" u="none" cap="none" strike="noStrike">
                <a:solidFill>
                  <a:schemeClr val="lt1"/>
                </a:solidFill>
                <a:latin typeface="Arial"/>
                <a:ea typeface="Arial"/>
                <a:cs typeface="Arial"/>
                <a:sym typeface="Arial"/>
              </a:rPr>
              <a:t>2026</a:t>
            </a:r>
            <a:endParaRPr b="1" i="0" sz="1200" u="none" cap="none" strike="noStrike">
              <a:solidFill>
                <a:schemeClr val="lt1"/>
              </a:solidFill>
              <a:latin typeface="Arial"/>
              <a:ea typeface="Arial"/>
              <a:cs typeface="Arial"/>
              <a:sym typeface="Arial"/>
            </a:endParaRPr>
          </a:p>
        </p:txBody>
      </p:sp>
      <p:sp>
        <p:nvSpPr>
          <p:cNvPr id="110" name="Google Shape;110;p2"/>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1" name="Google Shape;111;p2"/>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2" name="Google Shape;112;p2"/>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i="0" lang="en-US" sz="2400" u="none" cap="none" strike="noStrike">
                <a:solidFill>
                  <a:srgbClr val="D8D8D8"/>
                </a:solidFill>
                <a:latin typeface="Arial"/>
                <a:ea typeface="Arial"/>
                <a:cs typeface="Arial"/>
                <a:sym typeface="Arial"/>
              </a:rPr>
              <a:t>01</a:t>
            </a:r>
            <a:endParaRPr b="1" i="0" sz="2400" u="none" cap="none" strike="noStrike">
              <a:solidFill>
                <a:srgbClr val="D8D8D8"/>
              </a:solidFill>
              <a:latin typeface="Arial"/>
              <a:ea typeface="Arial"/>
              <a:cs typeface="Arial"/>
              <a:sym typeface="Arial"/>
            </a:endParaRPr>
          </a:p>
        </p:txBody>
      </p:sp>
      <p:sp>
        <p:nvSpPr>
          <p:cNvPr id="113" name="Google Shape;113;p2"/>
          <p:cNvSpPr txBox="1"/>
          <p:nvPr/>
        </p:nvSpPr>
        <p:spPr>
          <a:xfrm>
            <a:off x="3690649" y="3478076"/>
            <a:ext cx="4739713"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2000" u="none" cap="none" strike="noStrike">
                <a:solidFill>
                  <a:schemeClr val="lt1"/>
                </a:solidFill>
                <a:latin typeface="Arial"/>
                <a:ea typeface="Arial"/>
                <a:cs typeface="Arial"/>
                <a:sym typeface="Arial"/>
              </a:rPr>
              <a:t>LEGALES Y NORMATIVOS</a:t>
            </a:r>
            <a:endParaRPr/>
          </a:p>
        </p:txBody>
      </p:sp>
    </p:spTree>
  </p:cSld>
  <p:clrMapOvr>
    <a:masterClrMapping/>
  </p:clrMapOvr>
  <p:transition spd="slow">
    <p:wipe dir="l"/>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pic>
        <p:nvPicPr>
          <p:cNvPr id="118" name="Google Shape;118;p3"/>
          <p:cNvPicPr preferRelativeResize="0"/>
          <p:nvPr>
            <p:ph idx="2" type="pic"/>
          </p:nvPr>
        </p:nvPicPr>
        <p:blipFill rotWithShape="1">
          <a:blip r:embed="rId3">
            <a:alphaModFix/>
          </a:blip>
          <a:srcRect b="0" l="35861" r="8279" t="0"/>
          <a:stretch/>
        </p:blipFill>
        <p:spPr>
          <a:xfrm>
            <a:off x="6682157" y="698909"/>
            <a:ext cx="4520399" cy="5394133"/>
          </a:xfrm>
          <a:prstGeom prst="rect">
            <a:avLst/>
          </a:prstGeom>
          <a:noFill/>
          <a:ln>
            <a:noFill/>
          </a:ln>
        </p:spPr>
      </p:pic>
      <p:sp>
        <p:nvSpPr>
          <p:cNvPr id="119" name="Google Shape;119;p3"/>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20" name="Google Shape;120;p3"/>
          <p:cNvSpPr txBox="1"/>
          <p:nvPr/>
        </p:nvSpPr>
        <p:spPr>
          <a:xfrm>
            <a:off x="1229945" y="1379250"/>
            <a:ext cx="3764910"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3200" u="none" cap="none" strike="noStrike">
                <a:solidFill>
                  <a:schemeClr val="accent4"/>
                </a:solidFill>
                <a:latin typeface="Playfair Display"/>
                <a:ea typeface="Playfair Display"/>
                <a:cs typeface="Playfair Display"/>
                <a:sym typeface="Playfair Display"/>
              </a:rPr>
              <a:t>Principios constitucionales </a:t>
            </a:r>
            <a:r>
              <a:rPr b="1" i="0" lang="en-US" sz="3200" u="none" cap="none" strike="noStrike">
                <a:solidFill>
                  <a:schemeClr val="lt1"/>
                </a:solidFill>
                <a:latin typeface="Playfair Display"/>
                <a:ea typeface="Playfair Display"/>
                <a:cs typeface="Playfair Display"/>
                <a:sym typeface="Playfair Display"/>
              </a:rPr>
              <a:t>de igualdad</a:t>
            </a:r>
            <a:endParaRPr b="1" sz="3200">
              <a:solidFill>
                <a:schemeClr val="lt1"/>
              </a:solidFill>
              <a:latin typeface="Playfair Display"/>
              <a:ea typeface="Playfair Display"/>
              <a:cs typeface="Playfair Display"/>
              <a:sym typeface="Playfair Display"/>
            </a:endParaRPr>
          </a:p>
        </p:txBody>
      </p:sp>
      <p:sp>
        <p:nvSpPr>
          <p:cNvPr id="121" name="Google Shape;121;p3"/>
          <p:cNvSpPr txBox="1"/>
          <p:nvPr/>
        </p:nvSpPr>
        <p:spPr>
          <a:xfrm>
            <a:off x="1229944" y="2872755"/>
            <a:ext cx="3956649"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BFBFBF"/>
                </a:solidFill>
                <a:latin typeface="Playfair Display"/>
                <a:ea typeface="Playfair Display"/>
                <a:cs typeface="Playfair Display"/>
                <a:sym typeface="Playfair Display"/>
              </a:rPr>
              <a:t>y no discriminación</a:t>
            </a:r>
            <a:endParaRPr b="1" sz="2800">
              <a:solidFill>
                <a:srgbClr val="BFBFBF"/>
              </a:solidFill>
              <a:latin typeface="Playfair Display"/>
              <a:ea typeface="Playfair Display"/>
              <a:cs typeface="Playfair Display"/>
              <a:sym typeface="Playfair Display"/>
            </a:endParaRPr>
          </a:p>
        </p:txBody>
      </p:sp>
      <p:sp>
        <p:nvSpPr>
          <p:cNvPr id="122" name="Google Shape;122;p3"/>
          <p:cNvSpPr txBox="1"/>
          <p:nvPr/>
        </p:nvSpPr>
        <p:spPr>
          <a:xfrm>
            <a:off x="455274" y="263099"/>
            <a:ext cx="3764909"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Fundamentos legales y normativos </a:t>
            </a:r>
            <a:endParaRPr b="1" sz="1200">
              <a:solidFill>
                <a:schemeClr val="dk1"/>
              </a:solidFill>
              <a:latin typeface="Playfair Display"/>
              <a:ea typeface="Playfair Display"/>
              <a:cs typeface="Playfair Display"/>
              <a:sym typeface="Playfair Display"/>
            </a:endParaRPr>
          </a:p>
        </p:txBody>
      </p:sp>
      <p:cxnSp>
        <p:nvCxnSpPr>
          <p:cNvPr id="123" name="Google Shape;123;p3"/>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cxnSp>
        <p:nvCxnSpPr>
          <p:cNvPr id="124" name="Google Shape;124;p3"/>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125" name="Google Shape;125;p3"/>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6" name="Google Shape;126;p3"/>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7" name="Google Shape;127;p3"/>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sp>
        <p:nvSpPr>
          <p:cNvPr id="128" name="Google Shape;128;p3"/>
          <p:cNvSpPr/>
          <p:nvPr/>
        </p:nvSpPr>
        <p:spPr>
          <a:xfrm>
            <a:off x="1228773" y="3610780"/>
            <a:ext cx="4866057" cy="1763431"/>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US" sz="1050">
                <a:solidFill>
                  <a:schemeClr val="lt1"/>
                </a:solidFill>
                <a:latin typeface="Arial"/>
                <a:ea typeface="Arial"/>
                <a:cs typeface="Arial"/>
                <a:sym typeface="Arial"/>
              </a:rPr>
              <a:t>La igualdad y la no discriminación constituyen pilares fundamentales del Estado constitucional de derechos y justicia en Ecuador. </a:t>
            </a:r>
            <a:r>
              <a:rPr lang="en-US" sz="1050">
                <a:solidFill>
                  <a:schemeClr val="lt1"/>
                </a:solidFill>
                <a:latin typeface="Arial"/>
                <a:ea typeface="Arial"/>
                <a:cs typeface="Arial"/>
                <a:sym typeface="Arial"/>
              </a:rPr>
              <a:t>Estos principios no solo están consagrados en la Constitución de la República, sino que también se encuentran respaldados por tratados internacionales de derechos humanos ratificados por el país. Su aplicación transversal en el ordenamiento jurídico ecuatoriano garantiza el respeto a la dignidad humana, la equidad en el acceso a oportunidades y la protección frente a prácticas excluyentes o violentas.</a:t>
            </a:r>
            <a:endParaRPr/>
          </a:p>
        </p:txBody>
      </p:sp>
      <p:sp>
        <p:nvSpPr>
          <p:cNvPr id="129" name="Google Shape;129;p3"/>
          <p:cNvSpPr/>
          <p:nvPr/>
        </p:nvSpPr>
        <p:spPr>
          <a:xfrm>
            <a:off x="6911732" y="5659411"/>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0" name="Google Shape;130;p3"/>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131" name="Google Shape;131;p3"/>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132" name="Google Shape;132;p3"/>
          <p:cNvPicPr preferRelativeResize="0"/>
          <p:nvPr/>
        </p:nvPicPr>
        <p:blipFill rotWithShape="1">
          <a:blip r:embed="rId4">
            <a:alphaModFix/>
          </a:blip>
          <a:srcRect b="0" l="0" r="0" t="0"/>
          <a:stretch/>
        </p:blipFill>
        <p:spPr>
          <a:xfrm>
            <a:off x="10351499" y="176461"/>
            <a:ext cx="1666771" cy="399331"/>
          </a:xfrm>
          <a:prstGeom prst="rect">
            <a:avLst/>
          </a:prstGeom>
          <a:noFill/>
          <a:ln>
            <a:noFill/>
          </a:ln>
        </p:spPr>
      </p:pic>
      <p:sp>
        <p:nvSpPr>
          <p:cNvPr id="133" name="Google Shape;133;p3"/>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pic>
        <p:nvPicPr>
          <p:cNvPr id="138" name="Google Shape;138;p4"/>
          <p:cNvPicPr preferRelativeResize="0"/>
          <p:nvPr>
            <p:ph idx="3" type="pic"/>
          </p:nvPr>
        </p:nvPicPr>
        <p:blipFill rotWithShape="1">
          <a:blip r:embed="rId3">
            <a:alphaModFix/>
          </a:blip>
          <a:srcRect b="0" l="4619" r="4619" t="0"/>
          <a:stretch/>
        </p:blipFill>
        <p:spPr>
          <a:xfrm>
            <a:off x="6527658" y="2641599"/>
            <a:ext cx="4520399" cy="3320977"/>
          </a:xfrm>
          <a:prstGeom prst="rect">
            <a:avLst/>
          </a:prstGeom>
          <a:noFill/>
          <a:ln>
            <a:noFill/>
          </a:ln>
        </p:spPr>
      </p:pic>
      <p:sp>
        <p:nvSpPr>
          <p:cNvPr id="139" name="Google Shape;139;p4"/>
          <p:cNvSpPr/>
          <p:nvPr/>
        </p:nvSpPr>
        <p:spPr>
          <a:xfrm rot="-5400000">
            <a:off x="364448" y="6192129"/>
            <a:ext cx="402772" cy="402772"/>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40" name="Google Shape;140;p4"/>
          <p:cNvSpPr txBox="1"/>
          <p:nvPr/>
        </p:nvSpPr>
        <p:spPr>
          <a:xfrm>
            <a:off x="6422363" y="1103125"/>
            <a:ext cx="4644030"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accent4"/>
                </a:solidFill>
                <a:latin typeface="Playfair Display"/>
                <a:ea typeface="Playfair Display"/>
                <a:cs typeface="Playfair Display"/>
                <a:sym typeface="Playfair Display"/>
              </a:rPr>
              <a:t>2.1. Principio </a:t>
            </a:r>
            <a:r>
              <a:rPr b="1" lang="en-US" sz="3200">
                <a:solidFill>
                  <a:schemeClr val="lt1"/>
                </a:solidFill>
                <a:latin typeface="Playfair Display"/>
                <a:ea typeface="Playfair Display"/>
                <a:cs typeface="Playfair Display"/>
                <a:sym typeface="Playfair Display"/>
              </a:rPr>
              <a:t>de</a:t>
            </a:r>
            <a:endParaRPr b="1" sz="3200">
              <a:solidFill>
                <a:schemeClr val="lt1"/>
              </a:solidFill>
              <a:latin typeface="Playfair Display"/>
              <a:ea typeface="Playfair Display"/>
              <a:cs typeface="Playfair Display"/>
              <a:sym typeface="Playfair Display"/>
            </a:endParaRPr>
          </a:p>
        </p:txBody>
      </p:sp>
      <p:sp>
        <p:nvSpPr>
          <p:cNvPr id="141" name="Google Shape;141;p4"/>
          <p:cNvSpPr txBox="1"/>
          <p:nvPr/>
        </p:nvSpPr>
        <p:spPr>
          <a:xfrm>
            <a:off x="7187979" y="1555496"/>
            <a:ext cx="3191033"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BFBFBF"/>
                </a:solidFill>
                <a:latin typeface="Playfair Display"/>
                <a:ea typeface="Playfair Display"/>
                <a:cs typeface="Playfair Display"/>
                <a:sym typeface="Playfair Display"/>
              </a:rPr>
              <a:t>igualdad</a:t>
            </a:r>
            <a:endParaRPr b="1" sz="2800">
              <a:solidFill>
                <a:srgbClr val="BFBFBF"/>
              </a:solidFill>
              <a:latin typeface="Playfair Display"/>
              <a:ea typeface="Playfair Display"/>
              <a:cs typeface="Playfair Display"/>
              <a:sym typeface="Playfair Display"/>
            </a:endParaRPr>
          </a:p>
        </p:txBody>
      </p:sp>
      <p:sp>
        <p:nvSpPr>
          <p:cNvPr id="142" name="Google Shape;142;p4"/>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sp>
        <p:nvSpPr>
          <p:cNvPr id="143" name="Google Shape;143;p4"/>
          <p:cNvSpPr/>
          <p:nvPr/>
        </p:nvSpPr>
        <p:spPr>
          <a:xfrm>
            <a:off x="2051437" y="4198840"/>
            <a:ext cx="3790771" cy="551561"/>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US" sz="1050">
                <a:solidFill>
                  <a:schemeClr val="lt1"/>
                </a:solidFill>
                <a:latin typeface="Arial"/>
                <a:ea typeface="Arial"/>
                <a:cs typeface="Arial"/>
                <a:sym typeface="Arial"/>
              </a:rPr>
              <a:t>“Todas las personas son iguales y gozarán de los mismos derechos, deberes y oportunidades.”</a:t>
            </a:r>
            <a:endParaRPr b="1" sz="1050">
              <a:solidFill>
                <a:schemeClr val="lt1"/>
              </a:solidFill>
              <a:latin typeface="Arial"/>
              <a:ea typeface="Arial"/>
              <a:cs typeface="Arial"/>
              <a:sym typeface="Arial"/>
            </a:endParaRPr>
          </a:p>
        </p:txBody>
      </p:sp>
      <p:sp>
        <p:nvSpPr>
          <p:cNvPr id="144" name="Google Shape;144;p4"/>
          <p:cNvSpPr/>
          <p:nvPr/>
        </p:nvSpPr>
        <p:spPr>
          <a:xfrm>
            <a:off x="6757233" y="5528946"/>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4"/>
          <p:cNvSpPr/>
          <p:nvPr/>
        </p:nvSpPr>
        <p:spPr>
          <a:xfrm>
            <a:off x="1335840" y="5719590"/>
            <a:ext cx="1268371" cy="6707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6" name="Google Shape;146;p4"/>
          <p:cNvSpPr/>
          <p:nvPr/>
        </p:nvSpPr>
        <p:spPr>
          <a:xfrm>
            <a:off x="1236125" y="3656664"/>
            <a:ext cx="442821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1200">
                <a:solidFill>
                  <a:schemeClr val="accent4"/>
                </a:solidFill>
                <a:latin typeface="Arial"/>
                <a:ea typeface="Arial"/>
                <a:cs typeface="Arial"/>
                <a:sym typeface="Arial"/>
              </a:rPr>
              <a:t>El artículo 11, numeral 2 de la Constitución de la República del Ecuador establece:</a:t>
            </a:r>
            <a:endParaRPr i="1" sz="1200">
              <a:solidFill>
                <a:schemeClr val="accent4"/>
              </a:solidFill>
              <a:latin typeface="Arial"/>
              <a:ea typeface="Arial"/>
              <a:cs typeface="Arial"/>
              <a:sym typeface="Arial"/>
            </a:endParaRPr>
          </a:p>
        </p:txBody>
      </p:sp>
      <p:sp>
        <p:nvSpPr>
          <p:cNvPr id="147" name="Google Shape;147;p4"/>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148" name="Google Shape;148;p4"/>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149" name="Google Shape;149;p4"/>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0" name="Google Shape;150;p4"/>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1" name="Google Shape;151;p4"/>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pic>
        <p:nvPicPr>
          <p:cNvPr id="152" name="Google Shape;152;p4"/>
          <p:cNvPicPr preferRelativeResize="0"/>
          <p:nvPr>
            <p:ph idx="2" type="pic"/>
          </p:nvPr>
        </p:nvPicPr>
        <p:blipFill rotWithShape="1">
          <a:blip r:embed="rId4">
            <a:alphaModFix/>
          </a:blip>
          <a:srcRect b="0" l="15390" r="15390" t="0"/>
          <a:stretch/>
        </p:blipFill>
        <p:spPr>
          <a:xfrm>
            <a:off x="1321810" y="1188295"/>
            <a:ext cx="4520399" cy="2177818"/>
          </a:xfrm>
          <a:prstGeom prst="rect">
            <a:avLst/>
          </a:prstGeom>
          <a:noFill/>
          <a:ln>
            <a:noFill/>
          </a:ln>
        </p:spPr>
      </p:pic>
      <p:sp>
        <p:nvSpPr>
          <p:cNvPr id="153" name="Google Shape;153;p4"/>
          <p:cNvSpPr txBox="1"/>
          <p:nvPr/>
        </p:nvSpPr>
        <p:spPr>
          <a:xfrm>
            <a:off x="455274" y="263099"/>
            <a:ext cx="297173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Fundamentos legales y normativos </a:t>
            </a:r>
            <a:endParaRPr b="1" sz="1200">
              <a:solidFill>
                <a:schemeClr val="dk1"/>
              </a:solidFill>
              <a:latin typeface="Playfair Display"/>
              <a:ea typeface="Playfair Display"/>
              <a:cs typeface="Playfair Display"/>
              <a:sym typeface="Playfair Display"/>
            </a:endParaRPr>
          </a:p>
        </p:txBody>
      </p:sp>
      <p:cxnSp>
        <p:nvCxnSpPr>
          <p:cNvPr id="154" name="Google Shape;154;p4"/>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sp>
        <p:nvSpPr>
          <p:cNvPr id="155" name="Google Shape;155;p4"/>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156" name="Google Shape;156;p4"/>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157" name="Google Shape;157;p4"/>
          <p:cNvPicPr preferRelativeResize="0"/>
          <p:nvPr/>
        </p:nvPicPr>
        <p:blipFill rotWithShape="1">
          <a:blip r:embed="rId5">
            <a:alphaModFix/>
          </a:blip>
          <a:srcRect b="0" l="0" r="0" t="0"/>
          <a:stretch/>
        </p:blipFill>
        <p:spPr>
          <a:xfrm>
            <a:off x="10351499" y="176461"/>
            <a:ext cx="1666771" cy="399331"/>
          </a:xfrm>
          <a:prstGeom prst="rect">
            <a:avLst/>
          </a:prstGeom>
          <a:noFill/>
          <a:ln>
            <a:noFill/>
          </a:ln>
        </p:spPr>
      </p:pic>
      <p:sp>
        <p:nvSpPr>
          <p:cNvPr id="158" name="Google Shape;158;p4"/>
          <p:cNvSpPr/>
          <p:nvPr/>
        </p:nvSpPr>
        <p:spPr>
          <a:xfrm>
            <a:off x="1229945" y="4838028"/>
            <a:ext cx="4612264" cy="7939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1050">
                <a:solidFill>
                  <a:schemeClr val="lt1"/>
                </a:solidFill>
                <a:latin typeface="Arial"/>
                <a:ea typeface="Arial"/>
                <a:cs typeface="Arial"/>
                <a:sym typeface="Arial"/>
              </a:rPr>
              <a:t>Este principio implica que el Estado debe garantizar condiciones materiales y jurídicas que permitan el ejercicio efectivo de los derechos en igualdad de condiciones, sin que existan privilegios ni exclusiones arbitrarias.</a:t>
            </a:r>
            <a:endParaRPr/>
          </a:p>
        </p:txBody>
      </p:sp>
      <p:sp>
        <p:nvSpPr>
          <p:cNvPr id="159" name="Google Shape;159;p4"/>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5"/>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sp>
        <p:nvSpPr>
          <p:cNvPr id="165" name="Google Shape;165;p5"/>
          <p:cNvSpPr/>
          <p:nvPr/>
        </p:nvSpPr>
        <p:spPr>
          <a:xfrm>
            <a:off x="5484605" y="4775426"/>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6" name="Google Shape;166;p5"/>
          <p:cNvSpPr txBox="1"/>
          <p:nvPr/>
        </p:nvSpPr>
        <p:spPr>
          <a:xfrm>
            <a:off x="2232232" y="720026"/>
            <a:ext cx="7356830"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200">
                <a:solidFill>
                  <a:schemeClr val="accent4"/>
                </a:solidFill>
                <a:latin typeface="Playfair Display"/>
                <a:ea typeface="Playfair Display"/>
                <a:cs typeface="Playfair Display"/>
                <a:sym typeface="Playfair Display"/>
              </a:rPr>
              <a:t>2.2. Prohibición </a:t>
            </a:r>
            <a:r>
              <a:rPr b="1" lang="en-US" sz="3200">
                <a:solidFill>
                  <a:schemeClr val="lt1"/>
                </a:solidFill>
                <a:latin typeface="Playfair Display"/>
                <a:ea typeface="Playfair Display"/>
                <a:cs typeface="Playfair Display"/>
                <a:sym typeface="Playfair Display"/>
              </a:rPr>
              <a:t>de </a:t>
            </a:r>
            <a:r>
              <a:rPr b="1" lang="en-US" sz="3200">
                <a:solidFill>
                  <a:srgbClr val="BFBFBF"/>
                </a:solidFill>
                <a:latin typeface="Playfair Display"/>
                <a:ea typeface="Playfair Display"/>
                <a:cs typeface="Playfair Display"/>
                <a:sym typeface="Playfair Display"/>
              </a:rPr>
              <a:t>Discriminación</a:t>
            </a:r>
            <a:endParaRPr b="1" sz="3200">
              <a:solidFill>
                <a:schemeClr val="lt1"/>
              </a:solidFill>
              <a:latin typeface="Playfair Display"/>
              <a:ea typeface="Playfair Display"/>
              <a:cs typeface="Playfair Display"/>
              <a:sym typeface="Playfair Display"/>
            </a:endParaRPr>
          </a:p>
        </p:txBody>
      </p:sp>
      <p:sp>
        <p:nvSpPr>
          <p:cNvPr id="167" name="Google Shape;167;p5"/>
          <p:cNvSpPr/>
          <p:nvPr/>
        </p:nvSpPr>
        <p:spPr>
          <a:xfrm>
            <a:off x="6166209" y="2436440"/>
            <a:ext cx="4693303" cy="176343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lang="en-US" sz="1050">
                <a:solidFill>
                  <a:schemeClr val="lt1"/>
                </a:solidFill>
                <a:latin typeface="Arial"/>
                <a:ea typeface="Arial"/>
                <a:cs typeface="Arial"/>
                <a:sym typeface="Arial"/>
              </a:rPr>
              <a:t>“Nadie podrá ser discriminado por razones de etnia, lugar de nacimiento, edad, sexo, identidad de género, identidad cultural, estado civil, idioma, religión, ideología, filiación política, pasado judicial, condición socioeconómica, orientación sexual, estado de salud, discapacidad, diferencia física; ni por cualquier otra distinción, personal o colectiva, temporal o permanente, que tenga por objeto o resultado menoscabar o anular el reconocimiento, goce o ejercicio de los derechos.”</a:t>
            </a:r>
            <a:endParaRPr/>
          </a:p>
        </p:txBody>
      </p:sp>
      <p:sp>
        <p:nvSpPr>
          <p:cNvPr id="168" name="Google Shape;168;p5"/>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169" name="Google Shape;169;p5"/>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170" name="Google Shape;170;p5"/>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1" name="Google Shape;171;p5"/>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2" name="Google Shape;172;p5"/>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pic>
        <p:nvPicPr>
          <p:cNvPr id="173" name="Google Shape;173;p5"/>
          <p:cNvPicPr preferRelativeResize="0"/>
          <p:nvPr>
            <p:ph idx="2" type="pic"/>
          </p:nvPr>
        </p:nvPicPr>
        <p:blipFill rotWithShape="1">
          <a:blip r:embed="rId3">
            <a:alphaModFix/>
          </a:blip>
          <a:srcRect b="0" l="16706" r="16706" t="0"/>
          <a:stretch/>
        </p:blipFill>
        <p:spPr>
          <a:xfrm>
            <a:off x="1068388" y="1882775"/>
            <a:ext cx="4054475" cy="4054475"/>
          </a:xfrm>
          <a:prstGeom prst="rect">
            <a:avLst/>
          </a:prstGeom>
          <a:noFill/>
          <a:ln>
            <a:noFill/>
          </a:ln>
        </p:spPr>
      </p:pic>
      <p:sp>
        <p:nvSpPr>
          <p:cNvPr id="174" name="Google Shape;174;p5"/>
          <p:cNvSpPr txBox="1"/>
          <p:nvPr/>
        </p:nvSpPr>
        <p:spPr>
          <a:xfrm>
            <a:off x="455274" y="263099"/>
            <a:ext cx="297173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Fundamentos legales y normativos </a:t>
            </a:r>
            <a:endParaRPr b="1" sz="1200">
              <a:solidFill>
                <a:schemeClr val="dk1"/>
              </a:solidFill>
              <a:latin typeface="Playfair Display"/>
              <a:ea typeface="Playfair Display"/>
              <a:cs typeface="Playfair Display"/>
              <a:sym typeface="Playfair Display"/>
            </a:endParaRPr>
          </a:p>
        </p:txBody>
      </p:sp>
      <p:cxnSp>
        <p:nvCxnSpPr>
          <p:cNvPr id="175" name="Google Shape;175;p5"/>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sp>
        <p:nvSpPr>
          <p:cNvPr id="176" name="Google Shape;176;p5"/>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177" name="Google Shape;177;p5"/>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178" name="Google Shape;178;p5"/>
          <p:cNvPicPr preferRelativeResize="0"/>
          <p:nvPr/>
        </p:nvPicPr>
        <p:blipFill rotWithShape="1">
          <a:blip r:embed="rId4">
            <a:alphaModFix/>
          </a:blip>
          <a:srcRect b="0" l="0" r="0" t="0"/>
          <a:stretch/>
        </p:blipFill>
        <p:spPr>
          <a:xfrm>
            <a:off x="10351499" y="176461"/>
            <a:ext cx="1666771" cy="399331"/>
          </a:xfrm>
          <a:prstGeom prst="rect">
            <a:avLst/>
          </a:prstGeom>
          <a:noFill/>
          <a:ln>
            <a:noFill/>
          </a:ln>
        </p:spPr>
      </p:pic>
      <p:sp>
        <p:nvSpPr>
          <p:cNvPr id="179" name="Google Shape;179;p5"/>
          <p:cNvSpPr/>
          <p:nvPr/>
        </p:nvSpPr>
        <p:spPr>
          <a:xfrm>
            <a:off x="6012381" y="1744904"/>
            <a:ext cx="4968511"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US" sz="1200">
                <a:solidFill>
                  <a:schemeClr val="accent4"/>
                </a:solidFill>
                <a:latin typeface="Arial"/>
                <a:ea typeface="Arial"/>
                <a:cs typeface="Arial"/>
                <a:sym typeface="Arial"/>
              </a:rPr>
              <a:t>El mismo artículo 11, numeral 2, proscribe expresamente cualquier forma de discriminación:</a:t>
            </a:r>
            <a:endParaRPr i="1" sz="1200">
              <a:solidFill>
                <a:schemeClr val="accent4"/>
              </a:solidFill>
              <a:latin typeface="Arial"/>
              <a:ea typeface="Arial"/>
              <a:cs typeface="Arial"/>
              <a:sym typeface="Arial"/>
            </a:endParaRPr>
          </a:p>
        </p:txBody>
      </p:sp>
      <p:sp>
        <p:nvSpPr>
          <p:cNvPr id="180" name="Google Shape;180;p5"/>
          <p:cNvSpPr/>
          <p:nvPr/>
        </p:nvSpPr>
        <p:spPr>
          <a:xfrm>
            <a:off x="6096000" y="4536252"/>
            <a:ext cx="4968511" cy="551561"/>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1050">
                <a:solidFill>
                  <a:schemeClr val="lt1"/>
                </a:solidFill>
                <a:latin typeface="Arial"/>
                <a:ea typeface="Arial"/>
                <a:cs typeface="Arial"/>
                <a:sym typeface="Arial"/>
              </a:rPr>
              <a:t>Esta cláusula de no discriminación tiene un carácter abierto, permitiendo la inclusión de nuevas categorías conforme evolucionan los estándares internacionales.</a:t>
            </a:r>
            <a:endParaRPr sz="1050">
              <a:solidFill>
                <a:schemeClr val="lt1"/>
              </a:solidFill>
              <a:latin typeface="Arial"/>
              <a:ea typeface="Arial"/>
              <a:cs typeface="Arial"/>
              <a:sym typeface="Arial"/>
            </a:endParaRPr>
          </a:p>
        </p:txBody>
      </p:sp>
      <p:sp>
        <p:nvSpPr>
          <p:cNvPr id="181" name="Google Shape;181;p5"/>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6"/>
          <p:cNvSpPr txBox="1"/>
          <p:nvPr/>
        </p:nvSpPr>
        <p:spPr>
          <a:xfrm>
            <a:off x="6852970" y="1407482"/>
            <a:ext cx="4305947"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accent4"/>
                </a:solidFill>
                <a:latin typeface="Playfair Display"/>
                <a:ea typeface="Playfair Display"/>
                <a:cs typeface="Playfair Display"/>
                <a:sym typeface="Playfair Display"/>
              </a:rPr>
              <a:t>2.3. Igualdad</a:t>
            </a:r>
            <a:r>
              <a:rPr b="1" lang="en-US" sz="3200">
                <a:solidFill>
                  <a:schemeClr val="lt1"/>
                </a:solidFill>
                <a:latin typeface="Playfair Display"/>
                <a:ea typeface="Playfair Display"/>
                <a:cs typeface="Playfair Display"/>
                <a:sym typeface="Playfair Display"/>
              </a:rPr>
              <a:t>    </a:t>
            </a:r>
            <a:endParaRPr/>
          </a:p>
          <a:p>
            <a:pPr indent="0" lvl="0" marL="0" marR="0" rtl="0" algn="l">
              <a:spcBef>
                <a:spcPts val="0"/>
              </a:spcBef>
              <a:spcAft>
                <a:spcPts val="0"/>
              </a:spcAft>
              <a:buNone/>
            </a:pPr>
            <a:r>
              <a:rPr b="1" lang="en-US" sz="3200">
                <a:solidFill>
                  <a:schemeClr val="lt1"/>
                </a:solidFill>
                <a:latin typeface="Playfair Display"/>
                <a:ea typeface="Playfair Display"/>
                <a:cs typeface="Playfair Display"/>
                <a:sym typeface="Playfair Display"/>
              </a:rPr>
              <a:t>       Sustantiva</a:t>
            </a:r>
            <a:endParaRPr b="1" sz="3200">
              <a:solidFill>
                <a:schemeClr val="lt1"/>
              </a:solidFill>
              <a:latin typeface="Playfair Display"/>
              <a:ea typeface="Playfair Display"/>
              <a:cs typeface="Playfair Display"/>
              <a:sym typeface="Playfair Display"/>
            </a:endParaRPr>
          </a:p>
        </p:txBody>
      </p:sp>
      <p:sp>
        <p:nvSpPr>
          <p:cNvPr id="187" name="Google Shape;187;p6"/>
          <p:cNvSpPr/>
          <p:nvPr/>
        </p:nvSpPr>
        <p:spPr>
          <a:xfrm>
            <a:off x="6937379" y="2655781"/>
            <a:ext cx="505919" cy="127484"/>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8" name="Google Shape;188;p6"/>
          <p:cNvSpPr/>
          <p:nvPr/>
        </p:nvSpPr>
        <p:spPr>
          <a:xfrm>
            <a:off x="6852971" y="3136702"/>
            <a:ext cx="3901344" cy="172515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i="1" lang="en-US" sz="1200">
                <a:solidFill>
                  <a:schemeClr val="lt1"/>
                </a:solidFill>
                <a:latin typeface="Arial"/>
                <a:ea typeface="Arial"/>
                <a:cs typeface="Arial"/>
                <a:sym typeface="Arial"/>
              </a:rPr>
              <a:t>La Corte Constitucional del Ecuador ha desarrollado el concepto de igualdad sustantiva, que va más allá de la igualdad formal ante la ley. Implica adoptar medidas diferenciadas para corregir desigualdades estructurales y garantizar el acceso real y efectivo a derechos por parte de grupos históricamente excluidos.</a:t>
            </a:r>
            <a:endParaRPr/>
          </a:p>
        </p:txBody>
      </p:sp>
      <p:sp>
        <p:nvSpPr>
          <p:cNvPr id="189" name="Google Shape;189;p6"/>
          <p:cNvSpPr/>
          <p:nvPr/>
        </p:nvSpPr>
        <p:spPr>
          <a:xfrm>
            <a:off x="3568510" y="1209039"/>
            <a:ext cx="101998" cy="10199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0" name="Google Shape;190;p6"/>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191" name="Google Shape;191;p6"/>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192" name="Google Shape;192;p6"/>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3" name="Google Shape;193;p6"/>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4" name="Google Shape;194;p6"/>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pic>
        <p:nvPicPr>
          <p:cNvPr id="195" name="Google Shape;195;p6"/>
          <p:cNvPicPr preferRelativeResize="0"/>
          <p:nvPr>
            <p:ph idx="3" type="pic"/>
          </p:nvPr>
        </p:nvPicPr>
        <p:blipFill rotWithShape="1">
          <a:blip r:embed="rId3">
            <a:alphaModFix/>
          </a:blip>
          <a:srcRect b="0" l="27722" r="27722" t="0"/>
          <a:stretch/>
        </p:blipFill>
        <p:spPr>
          <a:xfrm>
            <a:off x="3573841" y="1838016"/>
            <a:ext cx="2737285" cy="4095662"/>
          </a:xfrm>
          <a:prstGeom prst="rect">
            <a:avLst/>
          </a:prstGeom>
          <a:noFill/>
          <a:ln>
            <a:noFill/>
          </a:ln>
        </p:spPr>
      </p:pic>
      <p:pic>
        <p:nvPicPr>
          <p:cNvPr id="196" name="Google Shape;196;p6"/>
          <p:cNvPicPr preferRelativeResize="0"/>
          <p:nvPr>
            <p:ph idx="2" type="pic"/>
          </p:nvPr>
        </p:nvPicPr>
        <p:blipFill rotWithShape="1">
          <a:blip r:embed="rId4">
            <a:alphaModFix/>
          </a:blip>
          <a:srcRect b="0" l="46394" r="13531" t="0"/>
          <a:stretch/>
        </p:blipFill>
        <p:spPr>
          <a:xfrm>
            <a:off x="859813" y="967740"/>
            <a:ext cx="2458450" cy="3453821"/>
          </a:xfrm>
          <a:prstGeom prst="rect">
            <a:avLst/>
          </a:prstGeom>
          <a:noFill/>
          <a:ln>
            <a:noFill/>
          </a:ln>
        </p:spPr>
      </p:pic>
      <p:sp>
        <p:nvSpPr>
          <p:cNvPr id="197" name="Google Shape;197;p6"/>
          <p:cNvSpPr txBox="1"/>
          <p:nvPr/>
        </p:nvSpPr>
        <p:spPr>
          <a:xfrm>
            <a:off x="455274" y="263099"/>
            <a:ext cx="297173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Fundamentos legales y normativos </a:t>
            </a:r>
            <a:endParaRPr b="1" sz="1200">
              <a:solidFill>
                <a:schemeClr val="dk1"/>
              </a:solidFill>
              <a:latin typeface="Playfair Display"/>
              <a:ea typeface="Playfair Display"/>
              <a:cs typeface="Playfair Display"/>
              <a:sym typeface="Playfair Display"/>
            </a:endParaRPr>
          </a:p>
        </p:txBody>
      </p:sp>
      <p:cxnSp>
        <p:nvCxnSpPr>
          <p:cNvPr id="198" name="Google Shape;198;p6"/>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sp>
        <p:nvSpPr>
          <p:cNvPr id="199" name="Google Shape;199;p6"/>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200" name="Google Shape;200;p6"/>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201" name="Google Shape;201;p6"/>
          <p:cNvPicPr preferRelativeResize="0"/>
          <p:nvPr/>
        </p:nvPicPr>
        <p:blipFill rotWithShape="1">
          <a:blip r:embed="rId5">
            <a:alphaModFix/>
          </a:blip>
          <a:srcRect b="0" l="0" r="0" t="0"/>
          <a:stretch/>
        </p:blipFill>
        <p:spPr>
          <a:xfrm>
            <a:off x="10351499" y="176461"/>
            <a:ext cx="1666771" cy="399331"/>
          </a:xfrm>
          <a:prstGeom prst="rect">
            <a:avLst/>
          </a:prstGeom>
          <a:noFill/>
          <a:ln>
            <a:noFill/>
          </a:ln>
        </p:spPr>
      </p:pic>
      <p:sp>
        <p:nvSpPr>
          <p:cNvPr id="202" name="Google Shape;202;p6"/>
          <p:cNvSpPr/>
          <p:nvPr/>
        </p:nvSpPr>
        <p:spPr>
          <a:xfrm>
            <a:off x="3864627" y="5396233"/>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3" name="Google Shape;203;p6"/>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7"/>
          <p:cNvSpPr/>
          <p:nvPr/>
        </p:nvSpPr>
        <p:spPr>
          <a:xfrm>
            <a:off x="978436" y="1347287"/>
            <a:ext cx="5387935" cy="193694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latin typeface="Calibri"/>
              <a:ea typeface="Calibri"/>
              <a:cs typeface="Calibri"/>
              <a:sym typeface="Calibri"/>
            </a:endParaRPr>
          </a:p>
        </p:txBody>
      </p:sp>
      <p:sp>
        <p:nvSpPr>
          <p:cNvPr id="209" name="Google Shape;209;p7"/>
          <p:cNvSpPr txBox="1"/>
          <p:nvPr/>
        </p:nvSpPr>
        <p:spPr>
          <a:xfrm>
            <a:off x="1297154" y="1519611"/>
            <a:ext cx="5039675"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lt1"/>
                </a:solidFill>
                <a:latin typeface="Playfair Display"/>
                <a:ea typeface="Playfair Display"/>
                <a:cs typeface="Playfair Display"/>
                <a:sym typeface="Playfair Display"/>
              </a:rPr>
              <a:t>3. Instrumentos Internacionales Ratificados por Ecuador</a:t>
            </a:r>
            <a:endParaRPr b="1" sz="3200">
              <a:solidFill>
                <a:schemeClr val="lt1"/>
              </a:solidFill>
              <a:latin typeface="Playfair Display"/>
              <a:ea typeface="Playfair Display"/>
              <a:cs typeface="Playfair Display"/>
              <a:sym typeface="Playfair Display"/>
            </a:endParaRPr>
          </a:p>
        </p:txBody>
      </p:sp>
      <p:sp>
        <p:nvSpPr>
          <p:cNvPr id="210" name="Google Shape;210;p7"/>
          <p:cNvSpPr/>
          <p:nvPr/>
        </p:nvSpPr>
        <p:spPr>
          <a:xfrm>
            <a:off x="9142968" y="800082"/>
            <a:ext cx="2059588" cy="2484147"/>
          </a:xfrm>
          <a:prstGeom prst="rect">
            <a:avLst/>
          </a:prstGeom>
          <a:solidFill>
            <a:srgbClr val="3F3F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latin typeface="Calibri"/>
              <a:ea typeface="Calibri"/>
              <a:cs typeface="Calibri"/>
              <a:sym typeface="Calibri"/>
            </a:endParaRPr>
          </a:p>
        </p:txBody>
      </p:sp>
      <p:sp>
        <p:nvSpPr>
          <p:cNvPr id="211" name="Google Shape;211;p7"/>
          <p:cNvSpPr/>
          <p:nvPr/>
        </p:nvSpPr>
        <p:spPr>
          <a:xfrm>
            <a:off x="9262629" y="1490043"/>
            <a:ext cx="1787262" cy="793935"/>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050">
                <a:solidFill>
                  <a:schemeClr val="lt1"/>
                </a:solidFill>
                <a:latin typeface="Arial"/>
                <a:ea typeface="Arial"/>
                <a:cs typeface="Arial"/>
                <a:sym typeface="Arial"/>
              </a:rPr>
              <a:t>“Todos los seres humanos nacen libres e iguales en dignidad y derechos.”</a:t>
            </a:r>
            <a:endParaRPr/>
          </a:p>
        </p:txBody>
      </p:sp>
      <p:sp>
        <p:nvSpPr>
          <p:cNvPr id="212" name="Google Shape;212;p7"/>
          <p:cNvSpPr txBox="1"/>
          <p:nvPr/>
        </p:nvSpPr>
        <p:spPr>
          <a:xfrm>
            <a:off x="9279130" y="918484"/>
            <a:ext cx="1787261"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200">
                <a:solidFill>
                  <a:schemeClr val="lt1"/>
                </a:solidFill>
                <a:latin typeface="Arial"/>
                <a:ea typeface="Arial"/>
                <a:cs typeface="Arial"/>
                <a:sym typeface="Arial"/>
              </a:rPr>
              <a:t>El artículo 1 establece que:</a:t>
            </a:r>
            <a:endParaRPr b="1" sz="1200">
              <a:solidFill>
                <a:schemeClr val="lt1"/>
              </a:solidFill>
              <a:latin typeface="Arial"/>
              <a:ea typeface="Arial"/>
              <a:cs typeface="Arial"/>
              <a:sym typeface="Arial"/>
            </a:endParaRPr>
          </a:p>
        </p:txBody>
      </p:sp>
      <p:sp>
        <p:nvSpPr>
          <p:cNvPr id="213" name="Google Shape;213;p7"/>
          <p:cNvSpPr/>
          <p:nvPr/>
        </p:nvSpPr>
        <p:spPr>
          <a:xfrm rot="-5400000">
            <a:off x="516848" y="63445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214" name="Google Shape;214;p7"/>
          <p:cNvCxnSpPr/>
          <p:nvPr/>
        </p:nvCxnSpPr>
        <p:spPr>
          <a:xfrm rot="10800000">
            <a:off x="516847" y="37631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215" name="Google Shape;215;p7"/>
          <p:cNvSpPr/>
          <p:nvPr/>
        </p:nvSpPr>
        <p:spPr>
          <a:xfrm>
            <a:off x="468916" y="25888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6" name="Google Shape;216;p7"/>
          <p:cNvSpPr/>
          <p:nvPr/>
        </p:nvSpPr>
        <p:spPr>
          <a:xfrm>
            <a:off x="12229673" y="31374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7" name="Google Shape;217;p7"/>
          <p:cNvSpPr txBox="1"/>
          <p:nvPr/>
        </p:nvSpPr>
        <p:spPr>
          <a:xfrm rot="-175125">
            <a:off x="11229978" y="31233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pic>
        <p:nvPicPr>
          <p:cNvPr id="218" name="Google Shape;218;p7"/>
          <p:cNvPicPr preferRelativeResize="0"/>
          <p:nvPr>
            <p:ph idx="2" type="pic"/>
          </p:nvPr>
        </p:nvPicPr>
        <p:blipFill rotWithShape="1">
          <a:blip r:embed="rId3">
            <a:alphaModFix/>
          </a:blip>
          <a:srcRect b="0" l="14133" r="38929" t="0"/>
          <a:stretch/>
        </p:blipFill>
        <p:spPr>
          <a:xfrm>
            <a:off x="6649542" y="-9531"/>
            <a:ext cx="2180713" cy="3283117"/>
          </a:xfrm>
          <a:prstGeom prst="rect">
            <a:avLst/>
          </a:prstGeom>
          <a:noFill/>
          <a:ln>
            <a:noFill/>
          </a:ln>
        </p:spPr>
      </p:pic>
      <p:pic>
        <p:nvPicPr>
          <p:cNvPr id="219" name="Google Shape;219;p7"/>
          <p:cNvPicPr preferRelativeResize="0"/>
          <p:nvPr>
            <p:ph idx="3" type="pic"/>
          </p:nvPr>
        </p:nvPicPr>
        <p:blipFill rotWithShape="1">
          <a:blip r:embed="rId4">
            <a:alphaModFix/>
          </a:blip>
          <a:srcRect b="1175" l="0" r="0" t="1175"/>
          <a:stretch/>
        </p:blipFill>
        <p:spPr>
          <a:xfrm>
            <a:off x="6649542" y="3610779"/>
            <a:ext cx="4520399" cy="2482262"/>
          </a:xfrm>
          <a:prstGeom prst="rect">
            <a:avLst/>
          </a:prstGeom>
          <a:noFill/>
          <a:ln>
            <a:noFill/>
          </a:ln>
        </p:spPr>
      </p:pic>
      <p:sp>
        <p:nvSpPr>
          <p:cNvPr id="220" name="Google Shape;220;p7"/>
          <p:cNvSpPr txBox="1"/>
          <p:nvPr/>
        </p:nvSpPr>
        <p:spPr>
          <a:xfrm>
            <a:off x="455274" y="263099"/>
            <a:ext cx="588155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Fundamentos legales y normativos </a:t>
            </a:r>
            <a:endParaRPr b="1" sz="1200">
              <a:solidFill>
                <a:schemeClr val="dk1"/>
              </a:solidFill>
              <a:latin typeface="Playfair Display"/>
              <a:ea typeface="Playfair Display"/>
              <a:cs typeface="Playfair Display"/>
              <a:sym typeface="Playfair Display"/>
            </a:endParaRPr>
          </a:p>
        </p:txBody>
      </p:sp>
      <p:cxnSp>
        <p:nvCxnSpPr>
          <p:cNvPr id="221" name="Google Shape;221;p7"/>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sp>
        <p:nvSpPr>
          <p:cNvPr id="222" name="Google Shape;222;p7"/>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223" name="Google Shape;223;p7"/>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224" name="Google Shape;224;p7"/>
          <p:cNvPicPr preferRelativeResize="0"/>
          <p:nvPr/>
        </p:nvPicPr>
        <p:blipFill rotWithShape="1">
          <a:blip r:embed="rId5">
            <a:alphaModFix/>
          </a:blip>
          <a:srcRect b="0" l="0" r="0" t="0"/>
          <a:stretch/>
        </p:blipFill>
        <p:spPr>
          <a:xfrm>
            <a:off x="10351499" y="176461"/>
            <a:ext cx="1666771" cy="399331"/>
          </a:xfrm>
          <a:prstGeom prst="rect">
            <a:avLst/>
          </a:prstGeom>
          <a:noFill/>
          <a:ln>
            <a:noFill/>
          </a:ln>
        </p:spPr>
      </p:pic>
      <p:sp>
        <p:nvSpPr>
          <p:cNvPr id="225" name="Google Shape;225;p7"/>
          <p:cNvSpPr txBox="1"/>
          <p:nvPr/>
        </p:nvSpPr>
        <p:spPr>
          <a:xfrm>
            <a:off x="1812575" y="4528744"/>
            <a:ext cx="4453356"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accent4"/>
                </a:solidFill>
                <a:latin typeface="Playfair Display"/>
                <a:ea typeface="Playfair Display"/>
                <a:cs typeface="Playfair Display"/>
                <a:sym typeface="Playfair Display"/>
              </a:rPr>
              <a:t>3.1. Declaración Universal</a:t>
            </a:r>
            <a:r>
              <a:rPr b="1" lang="en-US" sz="1800">
                <a:solidFill>
                  <a:schemeClr val="lt1"/>
                </a:solidFill>
                <a:latin typeface="Playfair Display"/>
                <a:ea typeface="Playfair Display"/>
                <a:cs typeface="Playfair Display"/>
                <a:sym typeface="Playfair Display"/>
              </a:rPr>
              <a:t>  de los Derechos </a:t>
            </a:r>
            <a:r>
              <a:rPr b="1" lang="en-US" sz="1800">
                <a:solidFill>
                  <a:srgbClr val="BFBFBF"/>
                </a:solidFill>
                <a:latin typeface="Playfair Display"/>
                <a:ea typeface="Playfair Display"/>
                <a:cs typeface="Playfair Display"/>
                <a:sym typeface="Playfair Display"/>
              </a:rPr>
              <a:t>Humanos (1948)</a:t>
            </a:r>
            <a:endParaRPr b="1" sz="1800">
              <a:solidFill>
                <a:srgbClr val="BFBFBF"/>
              </a:solidFill>
              <a:latin typeface="Playfair Display"/>
              <a:ea typeface="Playfair Display"/>
              <a:cs typeface="Playfair Display"/>
              <a:sym typeface="Playfair Display"/>
            </a:endParaRPr>
          </a:p>
        </p:txBody>
      </p:sp>
      <p:sp>
        <p:nvSpPr>
          <p:cNvPr id="226" name="Google Shape;226;p7"/>
          <p:cNvSpPr/>
          <p:nvPr/>
        </p:nvSpPr>
        <p:spPr>
          <a:xfrm>
            <a:off x="9262629" y="2508268"/>
            <a:ext cx="1787262"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200">
                <a:solidFill>
                  <a:schemeClr val="lt1"/>
                </a:solidFill>
                <a:latin typeface="Arial"/>
                <a:ea typeface="Arial"/>
                <a:cs typeface="Arial"/>
                <a:sym typeface="Arial"/>
              </a:rPr>
              <a:t>Y el artículo 2 prohíbe la discriminación por cualquier condición.</a:t>
            </a:r>
            <a:endParaRPr b="1" sz="1200">
              <a:solidFill>
                <a:schemeClr val="lt1"/>
              </a:solidFill>
              <a:latin typeface="Arial"/>
              <a:ea typeface="Arial"/>
              <a:cs typeface="Arial"/>
              <a:sym typeface="Arial"/>
            </a:endParaRPr>
          </a:p>
        </p:txBody>
      </p:sp>
      <p:sp>
        <p:nvSpPr>
          <p:cNvPr id="227" name="Google Shape;227;p7"/>
          <p:cNvSpPr/>
          <p:nvPr/>
        </p:nvSpPr>
        <p:spPr>
          <a:xfrm>
            <a:off x="6911732" y="5659411"/>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8" name="Google Shape;228;p7"/>
          <p:cNvSpPr txBox="1"/>
          <p:nvPr/>
        </p:nvSpPr>
        <p:spPr>
          <a:xfrm rot="-5400000">
            <a:off x="78203" y="3131579"/>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8"/>
          <p:cNvSpPr/>
          <p:nvPr/>
        </p:nvSpPr>
        <p:spPr>
          <a:xfrm rot="-5400000">
            <a:off x="364448" y="6192129"/>
            <a:ext cx="402772" cy="402772"/>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34" name="Google Shape;234;p8"/>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235" name="Google Shape;235;p8"/>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236" name="Google Shape;236;p8"/>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7" name="Google Shape;237;p8"/>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8" name="Google Shape;238;p8"/>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sp>
        <p:nvSpPr>
          <p:cNvPr id="239" name="Google Shape;239;p8"/>
          <p:cNvSpPr txBox="1"/>
          <p:nvPr/>
        </p:nvSpPr>
        <p:spPr>
          <a:xfrm>
            <a:off x="455274" y="263099"/>
            <a:ext cx="588155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Fundamentos legales y normativos </a:t>
            </a:r>
            <a:endParaRPr b="1" sz="1200">
              <a:solidFill>
                <a:schemeClr val="dk1"/>
              </a:solidFill>
              <a:latin typeface="Playfair Display"/>
              <a:ea typeface="Playfair Display"/>
              <a:cs typeface="Playfair Display"/>
              <a:sym typeface="Playfair Display"/>
            </a:endParaRPr>
          </a:p>
        </p:txBody>
      </p:sp>
      <p:cxnSp>
        <p:nvCxnSpPr>
          <p:cNvPr id="240" name="Google Shape;240;p8"/>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sp>
        <p:nvSpPr>
          <p:cNvPr id="241" name="Google Shape;241;p8"/>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242" name="Google Shape;242;p8"/>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243" name="Google Shape;243;p8"/>
          <p:cNvPicPr preferRelativeResize="0"/>
          <p:nvPr/>
        </p:nvPicPr>
        <p:blipFill rotWithShape="1">
          <a:blip r:embed="rId3">
            <a:alphaModFix/>
          </a:blip>
          <a:srcRect b="0" l="0" r="0" t="0"/>
          <a:stretch/>
        </p:blipFill>
        <p:spPr>
          <a:xfrm>
            <a:off x="10351499" y="176461"/>
            <a:ext cx="1666771" cy="399331"/>
          </a:xfrm>
          <a:prstGeom prst="rect">
            <a:avLst/>
          </a:prstGeom>
          <a:noFill/>
          <a:ln>
            <a:noFill/>
          </a:ln>
        </p:spPr>
      </p:pic>
      <p:pic>
        <p:nvPicPr>
          <p:cNvPr id="244" name="Google Shape;244;p8"/>
          <p:cNvPicPr preferRelativeResize="0"/>
          <p:nvPr>
            <p:ph idx="4" type="pic"/>
          </p:nvPr>
        </p:nvPicPr>
        <p:blipFill rotWithShape="1">
          <a:blip r:embed="rId4">
            <a:alphaModFix/>
          </a:blip>
          <a:srcRect b="0" l="10742" r="10742" t="0"/>
          <a:stretch/>
        </p:blipFill>
        <p:spPr>
          <a:xfrm>
            <a:off x="995363" y="2545780"/>
            <a:ext cx="4521200" cy="3603625"/>
          </a:xfrm>
          <a:prstGeom prst="rect">
            <a:avLst/>
          </a:prstGeom>
          <a:noFill/>
          <a:ln>
            <a:noFill/>
          </a:ln>
        </p:spPr>
      </p:pic>
      <p:sp>
        <p:nvSpPr>
          <p:cNvPr id="245" name="Google Shape;245;p8"/>
          <p:cNvSpPr txBox="1"/>
          <p:nvPr/>
        </p:nvSpPr>
        <p:spPr>
          <a:xfrm>
            <a:off x="890431" y="1004521"/>
            <a:ext cx="4245637"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accent4"/>
                </a:solidFill>
                <a:latin typeface="Playfair Display"/>
                <a:ea typeface="Playfair Display"/>
                <a:cs typeface="Playfair Display"/>
                <a:sym typeface="Playfair Display"/>
              </a:rPr>
              <a:t>3.2. Pacto Internacional </a:t>
            </a:r>
            <a:r>
              <a:rPr b="1" lang="en-US" sz="1800">
                <a:solidFill>
                  <a:schemeClr val="lt1"/>
                </a:solidFill>
                <a:latin typeface="Playfair Display"/>
                <a:ea typeface="Playfair Display"/>
                <a:cs typeface="Playfair Display"/>
                <a:sym typeface="Playfair Display"/>
              </a:rPr>
              <a:t>de Derechos Civiles</a:t>
            </a:r>
            <a:r>
              <a:rPr b="1" lang="en-US" sz="1800">
                <a:solidFill>
                  <a:schemeClr val="accent4"/>
                </a:solidFill>
                <a:latin typeface="Playfair Display"/>
                <a:ea typeface="Playfair Display"/>
                <a:cs typeface="Playfair Display"/>
                <a:sym typeface="Playfair Display"/>
              </a:rPr>
              <a:t> </a:t>
            </a:r>
            <a:r>
              <a:rPr b="1" lang="en-US" sz="1800">
                <a:solidFill>
                  <a:srgbClr val="BFBFBF"/>
                </a:solidFill>
                <a:latin typeface="Playfair Display"/>
                <a:ea typeface="Playfair Display"/>
                <a:cs typeface="Playfair Display"/>
                <a:sym typeface="Playfair Display"/>
              </a:rPr>
              <a:t>y Políticos (PIDCP)</a:t>
            </a:r>
            <a:endParaRPr b="1" sz="1800">
              <a:solidFill>
                <a:srgbClr val="BFBFBF"/>
              </a:solidFill>
              <a:latin typeface="Playfair Display"/>
              <a:ea typeface="Playfair Display"/>
              <a:cs typeface="Playfair Display"/>
              <a:sym typeface="Playfair Display"/>
            </a:endParaRPr>
          </a:p>
        </p:txBody>
      </p:sp>
      <p:sp>
        <p:nvSpPr>
          <p:cNvPr id="246" name="Google Shape;246;p8"/>
          <p:cNvSpPr/>
          <p:nvPr/>
        </p:nvSpPr>
        <p:spPr>
          <a:xfrm>
            <a:off x="1308123" y="2822546"/>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7" name="Google Shape;247;p8"/>
          <p:cNvSpPr/>
          <p:nvPr/>
        </p:nvSpPr>
        <p:spPr>
          <a:xfrm>
            <a:off x="999473" y="1747150"/>
            <a:ext cx="4136595" cy="551561"/>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US" sz="1050">
                <a:solidFill>
                  <a:schemeClr val="lt1"/>
                </a:solidFill>
                <a:latin typeface="Arial"/>
                <a:ea typeface="Arial"/>
                <a:cs typeface="Arial"/>
                <a:sym typeface="Arial"/>
              </a:rPr>
              <a:t>El artículo 26 </a:t>
            </a:r>
            <a:r>
              <a:rPr lang="en-US" sz="1050">
                <a:solidFill>
                  <a:schemeClr val="lt1"/>
                </a:solidFill>
                <a:latin typeface="Arial"/>
                <a:ea typeface="Arial"/>
                <a:cs typeface="Arial"/>
                <a:sym typeface="Arial"/>
              </a:rPr>
              <a:t>reconoce el derecho de todas las personas a la igualdad ante la ley y a la protección contra la discriminación.</a:t>
            </a:r>
            <a:endParaRPr/>
          </a:p>
        </p:txBody>
      </p:sp>
      <p:pic>
        <p:nvPicPr>
          <p:cNvPr id="248" name="Google Shape;248;p8"/>
          <p:cNvPicPr preferRelativeResize="0"/>
          <p:nvPr/>
        </p:nvPicPr>
        <p:blipFill rotWithShape="1">
          <a:blip r:embed="rId5">
            <a:alphaModFix/>
          </a:blip>
          <a:srcRect b="0" l="8221" r="8221" t="0"/>
          <a:stretch/>
        </p:blipFill>
        <p:spPr>
          <a:xfrm>
            <a:off x="6147478" y="1011238"/>
            <a:ext cx="4521200" cy="3603625"/>
          </a:xfrm>
          <a:custGeom>
            <a:rect b="b" l="l" r="r" t="t"/>
            <a:pathLst>
              <a:path extrusionOk="0" h="3603627" w="4520399">
                <a:moveTo>
                  <a:pt x="0" y="0"/>
                </a:moveTo>
                <a:lnTo>
                  <a:pt x="4520399" y="0"/>
                </a:lnTo>
                <a:lnTo>
                  <a:pt x="4520399" y="3603627"/>
                </a:lnTo>
                <a:lnTo>
                  <a:pt x="0" y="3603627"/>
                </a:lnTo>
                <a:close/>
              </a:path>
            </a:pathLst>
          </a:custGeom>
          <a:noFill/>
          <a:ln>
            <a:noFill/>
          </a:ln>
        </p:spPr>
      </p:pic>
      <p:sp>
        <p:nvSpPr>
          <p:cNvPr id="249" name="Google Shape;249;p8"/>
          <p:cNvSpPr txBox="1"/>
          <p:nvPr/>
        </p:nvSpPr>
        <p:spPr>
          <a:xfrm>
            <a:off x="6042546" y="4819434"/>
            <a:ext cx="480078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accent4"/>
                </a:solidFill>
                <a:latin typeface="Playfair Display"/>
                <a:ea typeface="Playfair Display"/>
                <a:cs typeface="Playfair Display"/>
                <a:sym typeface="Playfair Display"/>
              </a:rPr>
              <a:t>3.3. Convención Americana </a:t>
            </a:r>
            <a:r>
              <a:rPr b="1" lang="en-US" sz="1800">
                <a:solidFill>
                  <a:schemeClr val="lt1"/>
                </a:solidFill>
                <a:latin typeface="Playfair Display"/>
                <a:ea typeface="Playfair Display"/>
                <a:cs typeface="Playfair Display"/>
                <a:sym typeface="Playfair Display"/>
              </a:rPr>
              <a:t>sobre Derechos Humanos </a:t>
            </a:r>
            <a:r>
              <a:rPr b="1" lang="en-US" sz="1800">
                <a:solidFill>
                  <a:srgbClr val="BFBFBF"/>
                </a:solidFill>
                <a:latin typeface="Playfair Display"/>
                <a:ea typeface="Playfair Display"/>
                <a:cs typeface="Playfair Display"/>
                <a:sym typeface="Playfair Display"/>
              </a:rPr>
              <a:t>(Pacto de San José)</a:t>
            </a:r>
            <a:endParaRPr b="1" sz="1800">
              <a:solidFill>
                <a:srgbClr val="BFBFBF"/>
              </a:solidFill>
              <a:latin typeface="Playfair Display"/>
              <a:ea typeface="Playfair Display"/>
              <a:cs typeface="Playfair Display"/>
              <a:sym typeface="Playfair Display"/>
            </a:endParaRPr>
          </a:p>
        </p:txBody>
      </p:sp>
      <p:sp>
        <p:nvSpPr>
          <p:cNvPr id="250" name="Google Shape;250;p8"/>
          <p:cNvSpPr/>
          <p:nvPr/>
        </p:nvSpPr>
        <p:spPr>
          <a:xfrm>
            <a:off x="6151588" y="5562063"/>
            <a:ext cx="4516652" cy="4154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50">
                <a:solidFill>
                  <a:schemeClr val="lt1"/>
                </a:solidFill>
                <a:latin typeface="Arial"/>
                <a:ea typeface="Arial"/>
                <a:cs typeface="Arial"/>
                <a:sym typeface="Arial"/>
              </a:rPr>
              <a:t>El artículo 1.1. </a:t>
            </a:r>
            <a:r>
              <a:rPr lang="en-US" sz="1050">
                <a:solidFill>
                  <a:schemeClr val="lt1"/>
                </a:solidFill>
                <a:latin typeface="Arial"/>
                <a:ea typeface="Arial"/>
                <a:cs typeface="Arial"/>
                <a:sym typeface="Arial"/>
              </a:rPr>
              <a:t>obliga a los Estados a respetar los derechos sin discriminación, y el artículo 24 garantiza la igualdad ante la ley.</a:t>
            </a:r>
            <a:endParaRPr/>
          </a:p>
        </p:txBody>
      </p:sp>
      <p:sp>
        <p:nvSpPr>
          <p:cNvPr id="251" name="Google Shape;251;p8"/>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9"/>
          <p:cNvSpPr/>
          <p:nvPr/>
        </p:nvSpPr>
        <p:spPr>
          <a:xfrm rot="-5400000">
            <a:off x="364448" y="6192129"/>
            <a:ext cx="402772" cy="402772"/>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57" name="Google Shape;257;p9"/>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258" name="Google Shape;258;p9"/>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259" name="Google Shape;259;p9"/>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0" name="Google Shape;260;p9"/>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1" name="Google Shape;261;p9"/>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sp>
        <p:nvSpPr>
          <p:cNvPr id="262" name="Google Shape;262;p9"/>
          <p:cNvSpPr txBox="1"/>
          <p:nvPr/>
        </p:nvSpPr>
        <p:spPr>
          <a:xfrm>
            <a:off x="455274" y="263099"/>
            <a:ext cx="588155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Fundamentos legales y normativos </a:t>
            </a:r>
            <a:endParaRPr b="1" sz="1200">
              <a:solidFill>
                <a:schemeClr val="dk1"/>
              </a:solidFill>
              <a:latin typeface="Playfair Display"/>
              <a:ea typeface="Playfair Display"/>
              <a:cs typeface="Playfair Display"/>
              <a:sym typeface="Playfair Display"/>
            </a:endParaRPr>
          </a:p>
        </p:txBody>
      </p:sp>
      <p:cxnSp>
        <p:nvCxnSpPr>
          <p:cNvPr id="263" name="Google Shape;263;p9"/>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sp>
        <p:nvSpPr>
          <p:cNvPr id="264" name="Google Shape;264;p9"/>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265" name="Google Shape;265;p9"/>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266" name="Google Shape;266;p9"/>
          <p:cNvPicPr preferRelativeResize="0"/>
          <p:nvPr/>
        </p:nvPicPr>
        <p:blipFill rotWithShape="1">
          <a:blip r:embed="rId3">
            <a:alphaModFix/>
          </a:blip>
          <a:srcRect b="0" l="0" r="0" t="0"/>
          <a:stretch/>
        </p:blipFill>
        <p:spPr>
          <a:xfrm>
            <a:off x="10351499" y="176461"/>
            <a:ext cx="1666771" cy="399331"/>
          </a:xfrm>
          <a:prstGeom prst="rect">
            <a:avLst/>
          </a:prstGeom>
          <a:noFill/>
          <a:ln>
            <a:noFill/>
          </a:ln>
        </p:spPr>
      </p:pic>
      <p:pic>
        <p:nvPicPr>
          <p:cNvPr id="267" name="Google Shape;267;p9"/>
          <p:cNvPicPr preferRelativeResize="0"/>
          <p:nvPr>
            <p:ph idx="4" type="pic"/>
          </p:nvPr>
        </p:nvPicPr>
        <p:blipFill rotWithShape="1">
          <a:blip r:embed="rId4">
            <a:alphaModFix/>
          </a:blip>
          <a:srcRect b="0" l="8441" r="8441" t="0"/>
          <a:stretch/>
        </p:blipFill>
        <p:spPr>
          <a:xfrm>
            <a:off x="995363" y="2545780"/>
            <a:ext cx="4521200" cy="3603625"/>
          </a:xfrm>
          <a:prstGeom prst="rect">
            <a:avLst/>
          </a:prstGeom>
          <a:noFill/>
          <a:ln>
            <a:noFill/>
          </a:ln>
        </p:spPr>
      </p:pic>
      <p:sp>
        <p:nvSpPr>
          <p:cNvPr id="268" name="Google Shape;268;p9"/>
          <p:cNvSpPr txBox="1"/>
          <p:nvPr/>
        </p:nvSpPr>
        <p:spPr>
          <a:xfrm>
            <a:off x="890431" y="847908"/>
            <a:ext cx="4709257"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accent4"/>
                </a:solidFill>
                <a:latin typeface="Playfair Display"/>
                <a:ea typeface="Playfair Display"/>
                <a:cs typeface="Playfair Display"/>
                <a:sym typeface="Playfair Display"/>
              </a:rPr>
              <a:t>3.4. Convención sobre la Eliminación </a:t>
            </a:r>
            <a:r>
              <a:rPr b="1" lang="en-US" sz="1800">
                <a:solidFill>
                  <a:schemeClr val="lt1"/>
                </a:solidFill>
                <a:latin typeface="Playfair Display"/>
                <a:ea typeface="Playfair Display"/>
                <a:cs typeface="Playfair Display"/>
                <a:sym typeface="Playfair Display"/>
              </a:rPr>
              <a:t>de Todas las Formas de </a:t>
            </a:r>
            <a:r>
              <a:rPr b="1" lang="en-US" sz="1800">
                <a:solidFill>
                  <a:srgbClr val="BFBFBF"/>
                </a:solidFill>
                <a:latin typeface="Playfair Display"/>
                <a:ea typeface="Playfair Display"/>
                <a:cs typeface="Playfair Display"/>
                <a:sym typeface="Playfair Display"/>
              </a:rPr>
              <a:t>Discriminación contra la Mujer (CEDAW)</a:t>
            </a:r>
            <a:endParaRPr b="1" sz="1800">
              <a:solidFill>
                <a:srgbClr val="BFBFBF"/>
              </a:solidFill>
              <a:latin typeface="Playfair Display"/>
              <a:ea typeface="Playfair Display"/>
              <a:cs typeface="Playfair Display"/>
              <a:sym typeface="Playfair Display"/>
            </a:endParaRPr>
          </a:p>
        </p:txBody>
      </p:sp>
      <p:sp>
        <p:nvSpPr>
          <p:cNvPr id="269" name="Google Shape;269;p9"/>
          <p:cNvSpPr/>
          <p:nvPr/>
        </p:nvSpPr>
        <p:spPr>
          <a:xfrm>
            <a:off x="1308123" y="4094865"/>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0" name="Google Shape;270;p9"/>
          <p:cNvSpPr/>
          <p:nvPr/>
        </p:nvSpPr>
        <p:spPr>
          <a:xfrm>
            <a:off x="890431" y="1869968"/>
            <a:ext cx="4245637" cy="57708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50">
                <a:solidFill>
                  <a:schemeClr val="lt1"/>
                </a:solidFill>
                <a:latin typeface="Arial"/>
                <a:ea typeface="Arial"/>
                <a:cs typeface="Arial"/>
                <a:sym typeface="Arial"/>
              </a:rPr>
              <a:t>Ecuador ha ratificado esta convención, </a:t>
            </a:r>
            <a:r>
              <a:rPr lang="en-US" sz="1050">
                <a:solidFill>
                  <a:schemeClr val="lt1"/>
                </a:solidFill>
                <a:latin typeface="Arial"/>
                <a:ea typeface="Arial"/>
                <a:cs typeface="Arial"/>
                <a:sym typeface="Arial"/>
              </a:rPr>
              <a:t>comprometiéndose a eliminar la discriminación contra la mujer en todas sus formas, incluyendo en el ámbito laboral, político y social.</a:t>
            </a:r>
            <a:endParaRPr/>
          </a:p>
        </p:txBody>
      </p:sp>
      <p:pic>
        <p:nvPicPr>
          <p:cNvPr id="271" name="Google Shape;271;p9"/>
          <p:cNvPicPr preferRelativeResize="0"/>
          <p:nvPr/>
        </p:nvPicPr>
        <p:blipFill rotWithShape="1">
          <a:blip r:embed="rId5">
            <a:alphaModFix/>
          </a:blip>
          <a:srcRect b="0" l="4188" r="4188" t="0"/>
          <a:stretch/>
        </p:blipFill>
        <p:spPr>
          <a:xfrm>
            <a:off x="6147478" y="1011238"/>
            <a:ext cx="4521200" cy="3603625"/>
          </a:xfrm>
          <a:custGeom>
            <a:rect b="b" l="l" r="r" t="t"/>
            <a:pathLst>
              <a:path extrusionOk="0" h="3603627" w="4520399">
                <a:moveTo>
                  <a:pt x="0" y="0"/>
                </a:moveTo>
                <a:lnTo>
                  <a:pt x="4520399" y="0"/>
                </a:lnTo>
                <a:lnTo>
                  <a:pt x="4520399" y="3603627"/>
                </a:lnTo>
                <a:lnTo>
                  <a:pt x="0" y="3603627"/>
                </a:lnTo>
                <a:close/>
              </a:path>
            </a:pathLst>
          </a:custGeom>
          <a:noFill/>
          <a:ln>
            <a:noFill/>
          </a:ln>
        </p:spPr>
      </p:pic>
      <p:sp>
        <p:nvSpPr>
          <p:cNvPr id="272" name="Google Shape;272;p9"/>
          <p:cNvSpPr txBox="1"/>
          <p:nvPr/>
        </p:nvSpPr>
        <p:spPr>
          <a:xfrm>
            <a:off x="6042546" y="4819434"/>
            <a:ext cx="480078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accent4"/>
                </a:solidFill>
                <a:latin typeface="Playfair Display"/>
                <a:ea typeface="Playfair Display"/>
                <a:cs typeface="Playfair Display"/>
                <a:sym typeface="Playfair Display"/>
              </a:rPr>
              <a:t>3.5. Convención </a:t>
            </a:r>
            <a:r>
              <a:rPr b="1" lang="en-US" sz="1800">
                <a:solidFill>
                  <a:schemeClr val="lt1"/>
                </a:solidFill>
                <a:latin typeface="Playfair Display"/>
                <a:ea typeface="Playfair Display"/>
                <a:cs typeface="Playfair Display"/>
                <a:sym typeface="Playfair Display"/>
              </a:rPr>
              <a:t>sobre los Derechos de las</a:t>
            </a:r>
            <a:r>
              <a:rPr b="1" lang="en-US" sz="1800">
                <a:solidFill>
                  <a:schemeClr val="accent4"/>
                </a:solidFill>
                <a:latin typeface="Playfair Display"/>
                <a:ea typeface="Playfair Display"/>
                <a:cs typeface="Playfair Display"/>
                <a:sym typeface="Playfair Display"/>
              </a:rPr>
              <a:t> </a:t>
            </a:r>
            <a:r>
              <a:rPr b="1" lang="en-US" sz="1800">
                <a:solidFill>
                  <a:srgbClr val="BFBFBF"/>
                </a:solidFill>
                <a:latin typeface="Playfair Display"/>
                <a:ea typeface="Playfair Display"/>
                <a:cs typeface="Playfair Display"/>
                <a:sym typeface="Playfair Display"/>
              </a:rPr>
              <a:t>Personas con Discapacidad</a:t>
            </a:r>
            <a:endParaRPr b="1" sz="1800">
              <a:solidFill>
                <a:srgbClr val="BFBFBF"/>
              </a:solidFill>
              <a:latin typeface="Playfair Display"/>
              <a:ea typeface="Playfair Display"/>
              <a:cs typeface="Playfair Display"/>
              <a:sym typeface="Playfair Display"/>
            </a:endParaRPr>
          </a:p>
        </p:txBody>
      </p:sp>
      <p:sp>
        <p:nvSpPr>
          <p:cNvPr id="273" name="Google Shape;273;p9"/>
          <p:cNvSpPr/>
          <p:nvPr/>
        </p:nvSpPr>
        <p:spPr>
          <a:xfrm>
            <a:off x="6096000" y="5562063"/>
            <a:ext cx="4572240" cy="4154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50">
                <a:solidFill>
                  <a:schemeClr val="lt1"/>
                </a:solidFill>
                <a:latin typeface="Arial"/>
                <a:ea typeface="Arial"/>
                <a:cs typeface="Arial"/>
                <a:sym typeface="Arial"/>
              </a:rPr>
              <a:t>Reconoce el derecho a la igualdad y a la no discriminación de las personas </a:t>
            </a:r>
            <a:r>
              <a:rPr lang="en-US" sz="1050">
                <a:solidFill>
                  <a:schemeClr val="lt1"/>
                </a:solidFill>
                <a:latin typeface="Arial"/>
                <a:ea typeface="Arial"/>
                <a:cs typeface="Arial"/>
                <a:sym typeface="Arial"/>
              </a:rPr>
              <a:t>con discapacidad, promoviendo ajustes razonables y accesibilidad.</a:t>
            </a:r>
            <a:endParaRPr/>
          </a:p>
        </p:txBody>
      </p:sp>
      <p:sp>
        <p:nvSpPr>
          <p:cNvPr id="274" name="Google Shape;274;p9"/>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10"/>
          <p:cNvSpPr txBox="1"/>
          <p:nvPr/>
        </p:nvSpPr>
        <p:spPr>
          <a:xfrm>
            <a:off x="3286839" y="785699"/>
            <a:ext cx="5618324"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200">
                <a:solidFill>
                  <a:schemeClr val="accent4"/>
                </a:solidFill>
                <a:latin typeface="Playfair Display"/>
                <a:ea typeface="Playfair Display"/>
                <a:cs typeface="Playfair Display"/>
                <a:sym typeface="Playfair Display"/>
              </a:rPr>
              <a:t>Aplicación </a:t>
            </a:r>
            <a:r>
              <a:rPr b="1" lang="en-US" sz="3200">
                <a:solidFill>
                  <a:schemeClr val="lt1"/>
                </a:solidFill>
                <a:latin typeface="Playfair Display"/>
                <a:ea typeface="Playfair Display"/>
                <a:cs typeface="Playfair Display"/>
                <a:sym typeface="Playfair Display"/>
              </a:rPr>
              <a:t>en el Ámbito</a:t>
            </a:r>
            <a:endParaRPr b="1" sz="3200">
              <a:solidFill>
                <a:schemeClr val="lt1"/>
              </a:solidFill>
              <a:latin typeface="Playfair Display"/>
              <a:ea typeface="Playfair Display"/>
              <a:cs typeface="Playfair Display"/>
              <a:sym typeface="Playfair Display"/>
            </a:endParaRPr>
          </a:p>
        </p:txBody>
      </p:sp>
      <p:sp>
        <p:nvSpPr>
          <p:cNvPr id="280" name="Google Shape;280;p10"/>
          <p:cNvSpPr txBox="1"/>
          <p:nvPr/>
        </p:nvSpPr>
        <p:spPr>
          <a:xfrm>
            <a:off x="4117676" y="1238070"/>
            <a:ext cx="3956649"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rgbClr val="BFBFBF"/>
                </a:solidFill>
                <a:latin typeface="Playfair Display"/>
                <a:ea typeface="Playfair Display"/>
                <a:cs typeface="Playfair Display"/>
                <a:sym typeface="Playfair Display"/>
              </a:rPr>
              <a:t>Laboral</a:t>
            </a:r>
            <a:endParaRPr b="1" sz="2800">
              <a:solidFill>
                <a:srgbClr val="BFBFBF"/>
              </a:solidFill>
              <a:latin typeface="Playfair Display"/>
              <a:ea typeface="Playfair Display"/>
              <a:cs typeface="Playfair Display"/>
              <a:sym typeface="Playfair Display"/>
            </a:endParaRPr>
          </a:p>
        </p:txBody>
      </p:sp>
      <p:sp>
        <p:nvSpPr>
          <p:cNvPr id="281" name="Google Shape;281;p10"/>
          <p:cNvSpPr/>
          <p:nvPr/>
        </p:nvSpPr>
        <p:spPr>
          <a:xfrm>
            <a:off x="7552535" y="3554352"/>
            <a:ext cx="3359235" cy="1278683"/>
          </a:xfrm>
          <a:prstGeom prst="rect">
            <a:avLst/>
          </a:prstGeom>
          <a:noFill/>
          <a:ln>
            <a:noFill/>
          </a:ln>
        </p:spPr>
        <p:txBody>
          <a:bodyPr anchorCtr="0" anchor="t" bIns="45700" lIns="91425" spcFirstLastPara="1" rIns="91425" wrap="square" tIns="45700">
            <a:spAutoFit/>
          </a:bodyPr>
          <a:lstStyle/>
          <a:p>
            <a:pPr indent="-171450" lvl="0" marL="171450" marR="0" rtl="0" algn="l">
              <a:lnSpc>
                <a:spcPct val="150000"/>
              </a:lnSpc>
              <a:spcBef>
                <a:spcPts val="0"/>
              </a:spcBef>
              <a:spcAft>
                <a:spcPts val="0"/>
              </a:spcAft>
              <a:buClr>
                <a:schemeClr val="lt1"/>
              </a:buClr>
              <a:buSzPts val="1050"/>
              <a:buFont typeface="Arial"/>
              <a:buChar char="•"/>
            </a:pPr>
            <a:r>
              <a:rPr lang="en-US" sz="1050">
                <a:solidFill>
                  <a:schemeClr val="lt1"/>
                </a:solidFill>
                <a:latin typeface="Arial"/>
                <a:ea typeface="Arial"/>
                <a:cs typeface="Arial"/>
                <a:sym typeface="Arial"/>
              </a:rPr>
              <a:t>Igual remuneración por trabajo de igual valor.</a:t>
            </a:r>
            <a:endParaRPr/>
          </a:p>
          <a:p>
            <a:pPr indent="-171450" lvl="0" marL="171450" marR="0" rtl="0" algn="l">
              <a:lnSpc>
                <a:spcPct val="150000"/>
              </a:lnSpc>
              <a:spcBef>
                <a:spcPts val="0"/>
              </a:spcBef>
              <a:spcAft>
                <a:spcPts val="0"/>
              </a:spcAft>
              <a:buClr>
                <a:schemeClr val="lt1"/>
              </a:buClr>
              <a:buSzPts val="1050"/>
              <a:buFont typeface="Arial"/>
              <a:buChar char="•"/>
            </a:pPr>
            <a:r>
              <a:rPr lang="en-US" sz="1050">
                <a:solidFill>
                  <a:schemeClr val="lt1"/>
                </a:solidFill>
                <a:latin typeface="Arial"/>
                <a:ea typeface="Arial"/>
                <a:cs typeface="Arial"/>
                <a:sym typeface="Arial"/>
              </a:rPr>
              <a:t>Acceso equitativo a oportunidades de empleo, ascenso y formación.</a:t>
            </a:r>
            <a:endParaRPr/>
          </a:p>
          <a:p>
            <a:pPr indent="-171450" lvl="0" marL="171450" marR="0" rtl="0" algn="l">
              <a:lnSpc>
                <a:spcPct val="150000"/>
              </a:lnSpc>
              <a:spcBef>
                <a:spcPts val="0"/>
              </a:spcBef>
              <a:spcAft>
                <a:spcPts val="0"/>
              </a:spcAft>
              <a:buClr>
                <a:schemeClr val="lt1"/>
              </a:buClr>
              <a:buSzPts val="1050"/>
              <a:buFont typeface="Arial"/>
              <a:buChar char="•"/>
            </a:pPr>
            <a:r>
              <a:rPr lang="en-US" sz="1050">
                <a:solidFill>
                  <a:schemeClr val="lt1"/>
                </a:solidFill>
                <a:latin typeface="Arial"/>
                <a:ea typeface="Arial"/>
                <a:cs typeface="Arial"/>
                <a:sym typeface="Arial"/>
              </a:rPr>
              <a:t>Prohibición de prácticas discriminatorias en contratación, despido o condiciones laborales.</a:t>
            </a:r>
            <a:endParaRPr/>
          </a:p>
        </p:txBody>
      </p:sp>
      <p:sp>
        <p:nvSpPr>
          <p:cNvPr id="282" name="Google Shape;282;p10"/>
          <p:cNvSpPr txBox="1"/>
          <p:nvPr/>
        </p:nvSpPr>
        <p:spPr>
          <a:xfrm>
            <a:off x="7552534" y="2251557"/>
            <a:ext cx="2825180"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lt1"/>
                </a:solidFill>
                <a:latin typeface="Arial"/>
                <a:ea typeface="Arial"/>
                <a:cs typeface="Arial"/>
                <a:sym typeface="Arial"/>
              </a:rPr>
              <a:t>En el contexto del trabajo, el principio de igualdad se traduce en:</a:t>
            </a:r>
            <a:endParaRPr b="1" sz="2000">
              <a:solidFill>
                <a:schemeClr val="lt1"/>
              </a:solidFill>
              <a:latin typeface="Arial"/>
              <a:ea typeface="Arial"/>
              <a:cs typeface="Arial"/>
              <a:sym typeface="Arial"/>
            </a:endParaRPr>
          </a:p>
        </p:txBody>
      </p:sp>
      <p:sp>
        <p:nvSpPr>
          <p:cNvPr id="283" name="Google Shape;283;p10"/>
          <p:cNvSpPr/>
          <p:nvPr/>
        </p:nvSpPr>
        <p:spPr>
          <a:xfrm rot="-5400000">
            <a:off x="364448" y="6192129"/>
            <a:ext cx="402772" cy="402772"/>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84" name="Google Shape;284;p10"/>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285" name="Google Shape;285;p10"/>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286" name="Google Shape;286;p10"/>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87" name="Google Shape;287;p10"/>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88" name="Google Shape;288;p10"/>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pic>
        <p:nvPicPr>
          <p:cNvPr id="289" name="Google Shape;289;p10"/>
          <p:cNvPicPr preferRelativeResize="0"/>
          <p:nvPr>
            <p:ph idx="2" type="pic"/>
          </p:nvPr>
        </p:nvPicPr>
        <p:blipFill rotWithShape="1">
          <a:blip r:embed="rId3">
            <a:alphaModFix/>
          </a:blip>
          <a:srcRect b="0" l="3387" r="3387" t="0"/>
          <a:stretch/>
        </p:blipFill>
        <p:spPr>
          <a:xfrm>
            <a:off x="1280230" y="2251557"/>
            <a:ext cx="5581390" cy="3143137"/>
          </a:xfrm>
          <a:prstGeom prst="rect">
            <a:avLst/>
          </a:prstGeom>
          <a:noFill/>
          <a:ln>
            <a:noFill/>
          </a:ln>
        </p:spPr>
      </p:pic>
      <p:sp>
        <p:nvSpPr>
          <p:cNvPr id="290" name="Google Shape;290;p10"/>
          <p:cNvSpPr txBox="1"/>
          <p:nvPr/>
        </p:nvSpPr>
        <p:spPr>
          <a:xfrm>
            <a:off x="412378" y="269501"/>
            <a:ext cx="588155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Fundamentos legales y normativos </a:t>
            </a:r>
            <a:endParaRPr b="1" sz="1200">
              <a:solidFill>
                <a:schemeClr val="dk1"/>
              </a:solidFill>
              <a:latin typeface="Playfair Display"/>
              <a:ea typeface="Playfair Display"/>
              <a:cs typeface="Playfair Display"/>
              <a:sym typeface="Playfair Display"/>
            </a:endParaRPr>
          </a:p>
        </p:txBody>
      </p:sp>
      <p:cxnSp>
        <p:nvCxnSpPr>
          <p:cNvPr id="291" name="Google Shape;291;p10"/>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sp>
        <p:nvSpPr>
          <p:cNvPr id="292" name="Google Shape;292;p10"/>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293" name="Google Shape;293;p10"/>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294" name="Google Shape;294;p10"/>
          <p:cNvPicPr preferRelativeResize="0"/>
          <p:nvPr/>
        </p:nvPicPr>
        <p:blipFill rotWithShape="1">
          <a:blip r:embed="rId4">
            <a:alphaModFix/>
          </a:blip>
          <a:srcRect b="0" l="0" r="0" t="0"/>
          <a:stretch/>
        </p:blipFill>
        <p:spPr>
          <a:xfrm>
            <a:off x="10351499" y="176461"/>
            <a:ext cx="1666771" cy="399331"/>
          </a:xfrm>
          <a:prstGeom prst="rect">
            <a:avLst/>
          </a:prstGeom>
          <a:noFill/>
          <a:ln>
            <a:noFill/>
          </a:ln>
        </p:spPr>
      </p:pic>
      <p:sp>
        <p:nvSpPr>
          <p:cNvPr id="295" name="Google Shape;295;p10"/>
          <p:cNvSpPr/>
          <p:nvPr/>
        </p:nvSpPr>
        <p:spPr>
          <a:xfrm>
            <a:off x="1492823" y="2506660"/>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6" name="Google Shape;296;p10"/>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11"/>
          <p:cNvSpPr/>
          <p:nvPr/>
        </p:nvSpPr>
        <p:spPr>
          <a:xfrm>
            <a:off x="7301240" y="1640336"/>
            <a:ext cx="4057444" cy="41531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latin typeface="Calibri"/>
              <a:ea typeface="Calibri"/>
              <a:cs typeface="Calibri"/>
              <a:sym typeface="Calibri"/>
            </a:endParaRPr>
          </a:p>
        </p:txBody>
      </p:sp>
      <p:pic>
        <p:nvPicPr>
          <p:cNvPr descr="Todo sobre el Reglamento para Impulsar la Economía Violeta" id="302" name="Google Shape;302;p11"/>
          <p:cNvPicPr preferRelativeResize="0"/>
          <p:nvPr/>
        </p:nvPicPr>
        <p:blipFill rotWithShape="1">
          <a:blip r:embed="rId3">
            <a:alphaModFix/>
          </a:blip>
          <a:srcRect b="0" l="0" r="0" t="0"/>
          <a:stretch/>
        </p:blipFill>
        <p:spPr>
          <a:xfrm>
            <a:off x="7425779" y="1807860"/>
            <a:ext cx="3792194" cy="3792194"/>
          </a:xfrm>
          <a:prstGeom prst="rect">
            <a:avLst/>
          </a:prstGeom>
          <a:noFill/>
          <a:ln>
            <a:noFill/>
          </a:ln>
        </p:spPr>
      </p:pic>
      <p:sp>
        <p:nvSpPr>
          <p:cNvPr id="303" name="Google Shape;303;p11"/>
          <p:cNvSpPr txBox="1"/>
          <p:nvPr/>
        </p:nvSpPr>
        <p:spPr>
          <a:xfrm>
            <a:off x="833316" y="748124"/>
            <a:ext cx="10525368"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rgbClr val="DAAB59"/>
                </a:solidFill>
                <a:latin typeface="Playfair Display"/>
                <a:ea typeface="Playfair Display"/>
                <a:cs typeface="Playfair Display"/>
                <a:sym typeface="Playfair Display"/>
              </a:rPr>
              <a:t>El Código del Trabajo, </a:t>
            </a:r>
            <a:r>
              <a:rPr b="1" lang="en-US" sz="2800">
                <a:solidFill>
                  <a:schemeClr val="lt1"/>
                </a:solidFill>
                <a:latin typeface="Playfair Display"/>
                <a:ea typeface="Playfair Display"/>
                <a:cs typeface="Playfair Display"/>
                <a:sym typeface="Playfair Display"/>
              </a:rPr>
              <a:t>en su artículo 79, </a:t>
            </a:r>
            <a:r>
              <a:rPr b="1" lang="en-US" sz="2800">
                <a:solidFill>
                  <a:srgbClr val="D8D8D8"/>
                </a:solidFill>
                <a:latin typeface="Playfair Display"/>
                <a:ea typeface="Playfair Display"/>
                <a:cs typeface="Playfair Display"/>
                <a:sym typeface="Playfair Display"/>
              </a:rPr>
              <a:t>establece que:</a:t>
            </a:r>
            <a:endParaRPr b="1" sz="2800">
              <a:solidFill>
                <a:srgbClr val="D8D8D8"/>
              </a:solidFill>
              <a:latin typeface="Playfair Display"/>
              <a:ea typeface="Playfair Display"/>
              <a:cs typeface="Playfair Display"/>
              <a:sym typeface="Playfair Display"/>
            </a:endParaRPr>
          </a:p>
        </p:txBody>
      </p:sp>
      <p:sp>
        <p:nvSpPr>
          <p:cNvPr id="304" name="Google Shape;304;p11"/>
          <p:cNvSpPr/>
          <p:nvPr/>
        </p:nvSpPr>
        <p:spPr>
          <a:xfrm>
            <a:off x="1217190" y="1671788"/>
            <a:ext cx="5643683" cy="1938992"/>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i="1" lang="en-US" sz="1000">
                <a:solidFill>
                  <a:schemeClr val="lt1"/>
                </a:solidFill>
                <a:latin typeface="Arial"/>
                <a:ea typeface="Arial"/>
                <a:cs typeface="Arial"/>
                <a:sym typeface="Arial"/>
              </a:rPr>
              <a:t>“Igualdad de remuneración.- A trabajo de igual valor corresponde igual remuneración.</a:t>
            </a:r>
            <a:endParaRPr/>
          </a:p>
          <a:p>
            <a:pPr indent="0" lvl="0" marL="0" marR="0" rtl="0" algn="just">
              <a:spcBef>
                <a:spcPts val="0"/>
              </a:spcBef>
              <a:spcAft>
                <a:spcPts val="0"/>
              </a:spcAft>
              <a:buNone/>
            </a:pPr>
            <a:r>
              <a:t/>
            </a:r>
            <a:endParaRPr i="1" sz="1000">
              <a:solidFill>
                <a:schemeClr val="lt1"/>
              </a:solidFill>
              <a:latin typeface="Arial"/>
              <a:ea typeface="Arial"/>
              <a:cs typeface="Arial"/>
              <a:sym typeface="Arial"/>
            </a:endParaRPr>
          </a:p>
          <a:p>
            <a:pPr indent="0" lvl="0" marL="0" marR="0" rtl="0" algn="just">
              <a:spcBef>
                <a:spcPts val="0"/>
              </a:spcBef>
              <a:spcAft>
                <a:spcPts val="0"/>
              </a:spcAft>
              <a:buNone/>
            </a:pPr>
            <a:r>
              <a:rPr i="1" lang="en-US" sz="1000">
                <a:solidFill>
                  <a:schemeClr val="lt1"/>
                </a:solidFill>
                <a:latin typeface="Arial"/>
                <a:ea typeface="Arial"/>
                <a:cs typeface="Arial"/>
                <a:sym typeface="Arial"/>
              </a:rPr>
              <a:t>Un trabajo se considerará de igual valor a otro cuando la naturaleza de las funciones o tareas efectivamente encomendadas, las condiciones profesionales o de formación exigidas para su ejercicio, los factores estrictamente relacionados con su desempeño y las condiciones laborales en las que dichas actividades se llevan a cabo sean equivalentes, para lo cual el empleador debe contar con parámetros de designación de grados infernos y establecimiento de funciones para cada puesto de trabajo, a fin de fomentar la objetividad en el trabajo de cada empleado y la competitividad entre éstos, con un balance homogéneo de candidatos en procesos de selección, calificaciones a través de puntaje para el otorgamiento de beneficios, aumentos de salarios o promociones, sin que pueda existir discriminación en razón de nacionalidad, edad, sexo, género, etnia, idioma, religión, filiación política, orientación sexual, estado de salud, discapacidad, o diferencia de cualquier otra índole”</a:t>
            </a:r>
            <a:endParaRPr/>
          </a:p>
        </p:txBody>
      </p:sp>
      <p:sp>
        <p:nvSpPr>
          <p:cNvPr id="305" name="Google Shape;305;p11"/>
          <p:cNvSpPr/>
          <p:nvPr/>
        </p:nvSpPr>
        <p:spPr>
          <a:xfrm rot="-5400000">
            <a:off x="364448" y="6192129"/>
            <a:ext cx="402772" cy="402772"/>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06" name="Google Shape;306;p11"/>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307" name="Google Shape;307;p11"/>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cxnSp>
        <p:nvCxnSpPr>
          <p:cNvPr id="308" name="Google Shape;308;p11"/>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309" name="Google Shape;309;p11"/>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0" name="Google Shape;310;p11"/>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1" name="Google Shape;311;p11"/>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sp>
        <p:nvSpPr>
          <p:cNvPr id="312" name="Google Shape;312;p11"/>
          <p:cNvSpPr txBox="1"/>
          <p:nvPr/>
        </p:nvSpPr>
        <p:spPr>
          <a:xfrm>
            <a:off x="412378" y="269501"/>
            <a:ext cx="588155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Fundamentos legales y normativos </a:t>
            </a:r>
            <a:endParaRPr b="1" sz="1200">
              <a:solidFill>
                <a:schemeClr val="dk1"/>
              </a:solidFill>
              <a:latin typeface="Playfair Display"/>
              <a:ea typeface="Playfair Display"/>
              <a:cs typeface="Playfair Display"/>
              <a:sym typeface="Playfair Display"/>
            </a:endParaRPr>
          </a:p>
        </p:txBody>
      </p:sp>
      <p:sp>
        <p:nvSpPr>
          <p:cNvPr id="313" name="Google Shape;313;p11"/>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314" name="Google Shape;314;p11"/>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315" name="Google Shape;315;p11"/>
          <p:cNvPicPr preferRelativeResize="0"/>
          <p:nvPr/>
        </p:nvPicPr>
        <p:blipFill rotWithShape="1">
          <a:blip r:embed="rId4">
            <a:alphaModFix/>
          </a:blip>
          <a:srcRect b="0" l="0" r="0" t="0"/>
          <a:stretch/>
        </p:blipFill>
        <p:spPr>
          <a:xfrm>
            <a:off x="10351499" y="176461"/>
            <a:ext cx="1666771" cy="399331"/>
          </a:xfrm>
          <a:prstGeom prst="rect">
            <a:avLst/>
          </a:prstGeom>
          <a:noFill/>
          <a:ln>
            <a:noFill/>
          </a:ln>
        </p:spPr>
      </p:pic>
      <p:sp>
        <p:nvSpPr>
          <p:cNvPr id="316" name="Google Shape;316;p11"/>
          <p:cNvSpPr/>
          <p:nvPr/>
        </p:nvSpPr>
        <p:spPr>
          <a:xfrm>
            <a:off x="833316" y="3923785"/>
            <a:ext cx="6356241" cy="1869743"/>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1050">
                <a:solidFill>
                  <a:schemeClr val="lt1"/>
                </a:solidFill>
                <a:latin typeface="Arial"/>
                <a:ea typeface="Arial"/>
                <a:cs typeface="Arial"/>
                <a:sym typeface="Arial"/>
              </a:rPr>
              <a:t>Además, el Ministerio de Trabajo ha implementado políticas públicas como El Sello Violeta es una certificación que otorga el Ministerio del Trabajo de Ecuador a empresas públicas y privadas que demuestran buenas prácticas en la promoción de la igualdad de género, el empleo femenino y la prevención de la violencia laboral.</a:t>
            </a:r>
            <a:endParaRPr/>
          </a:p>
          <a:p>
            <a:pPr indent="0" lvl="0" marL="0" marR="0" rtl="0" algn="just">
              <a:spcBef>
                <a:spcPts val="0"/>
              </a:spcBef>
              <a:spcAft>
                <a:spcPts val="0"/>
              </a:spcAft>
              <a:buNone/>
            </a:pPr>
            <a:r>
              <a:t/>
            </a:r>
            <a:endParaRPr sz="1050">
              <a:solidFill>
                <a:schemeClr val="lt1"/>
              </a:solidFill>
              <a:latin typeface="Arial"/>
              <a:ea typeface="Arial"/>
              <a:cs typeface="Arial"/>
              <a:sym typeface="Arial"/>
            </a:endParaRPr>
          </a:p>
          <a:p>
            <a:pPr indent="0" lvl="0" marL="0" marR="0" rtl="0" algn="just">
              <a:spcBef>
                <a:spcPts val="0"/>
              </a:spcBef>
              <a:spcAft>
                <a:spcPts val="0"/>
              </a:spcAft>
              <a:buNone/>
            </a:pPr>
            <a:r>
              <a:rPr lang="en-US" sz="1050">
                <a:solidFill>
                  <a:schemeClr val="lt1"/>
                </a:solidFill>
                <a:latin typeface="Arial"/>
                <a:ea typeface="Arial"/>
                <a:cs typeface="Arial"/>
                <a:sym typeface="Arial"/>
              </a:rPr>
              <a:t> Las empresas que cumplen con los requisitos, que incluyen el registro de un Plan de Igualdad y la ausencia de sanciones por discriminación, reciben este distintivo como reconocimiento a su compromiso con la equidad y obtienen beneficios como asistencias técnicas y visibilidad nacional e internacional, así como protocolos de prevención del acoso laboral, que refuerzan el cumplimiento de estos principios. Así mismo se ha implementado el Sello “Empresa Segura” por parte del Ministerio de la Mujer y Derechos Humanos hoy adscrita al Ministerio de Gobierno para empresas públicas y privadas que generan buenas prácticas en la promoción de la igualdad de género, el empleo femenino y la prevención de la violencia laboral.</a:t>
            </a:r>
            <a:endParaRPr/>
          </a:p>
        </p:txBody>
      </p:sp>
      <p:sp>
        <p:nvSpPr>
          <p:cNvPr id="317" name="Google Shape;317;p11"/>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pic>
        <p:nvPicPr>
          <p:cNvPr id="322" name="Google Shape;322;p12"/>
          <p:cNvPicPr preferRelativeResize="0"/>
          <p:nvPr>
            <p:ph idx="3" type="pic"/>
          </p:nvPr>
        </p:nvPicPr>
        <p:blipFill rotWithShape="1">
          <a:blip r:embed="rId3">
            <a:alphaModFix/>
          </a:blip>
          <a:srcRect b="0" l="11608" r="11608" t="0"/>
          <a:stretch/>
        </p:blipFill>
        <p:spPr>
          <a:xfrm>
            <a:off x="849313" y="1046163"/>
            <a:ext cx="5721350" cy="4965700"/>
          </a:xfrm>
          <a:prstGeom prst="rect">
            <a:avLst/>
          </a:prstGeom>
          <a:noFill/>
          <a:ln>
            <a:noFill/>
          </a:ln>
        </p:spPr>
      </p:pic>
      <p:sp>
        <p:nvSpPr>
          <p:cNvPr id="323" name="Google Shape;323;p12"/>
          <p:cNvSpPr txBox="1"/>
          <p:nvPr/>
        </p:nvSpPr>
        <p:spPr>
          <a:xfrm>
            <a:off x="6993648" y="3546063"/>
            <a:ext cx="3956649"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accent4"/>
                </a:solidFill>
                <a:latin typeface="Playfair Display"/>
                <a:ea typeface="Playfair Display"/>
                <a:cs typeface="Playfair Display"/>
                <a:sym typeface="Playfair Display"/>
              </a:rPr>
              <a:t>5. Desafíos </a:t>
            </a:r>
            <a:endParaRPr b="1" sz="3200">
              <a:solidFill>
                <a:schemeClr val="lt1"/>
              </a:solidFill>
              <a:latin typeface="Playfair Display"/>
              <a:ea typeface="Playfair Display"/>
              <a:cs typeface="Playfair Display"/>
              <a:sym typeface="Playfair Display"/>
            </a:endParaRPr>
          </a:p>
        </p:txBody>
      </p:sp>
      <p:sp>
        <p:nvSpPr>
          <p:cNvPr id="324" name="Google Shape;324;p12"/>
          <p:cNvSpPr/>
          <p:nvPr/>
        </p:nvSpPr>
        <p:spPr>
          <a:xfrm>
            <a:off x="7078056" y="4234241"/>
            <a:ext cx="505919" cy="127484"/>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5" name="Google Shape;325;p12"/>
          <p:cNvSpPr/>
          <p:nvPr/>
        </p:nvSpPr>
        <p:spPr>
          <a:xfrm>
            <a:off x="1072976" y="5516868"/>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6" name="Google Shape;326;p12"/>
          <p:cNvSpPr/>
          <p:nvPr/>
        </p:nvSpPr>
        <p:spPr>
          <a:xfrm>
            <a:off x="6993647" y="4465128"/>
            <a:ext cx="4349587" cy="1521057"/>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US" sz="1050">
                <a:solidFill>
                  <a:schemeClr val="lt1"/>
                </a:solidFill>
                <a:latin typeface="Arial"/>
                <a:ea typeface="Arial"/>
                <a:cs typeface="Arial"/>
                <a:sym typeface="Arial"/>
              </a:rPr>
              <a:t>A pesar del robusto marco normativo, persisten desafíos en la implementación efectiva de estos principios:</a:t>
            </a:r>
            <a:endParaRPr/>
          </a:p>
          <a:p>
            <a:pPr indent="-171450" lvl="0" marL="171450" marR="0" rtl="0" algn="l">
              <a:lnSpc>
                <a:spcPct val="150000"/>
              </a:lnSpc>
              <a:spcBef>
                <a:spcPts val="0"/>
              </a:spcBef>
              <a:spcAft>
                <a:spcPts val="0"/>
              </a:spcAft>
              <a:buClr>
                <a:schemeClr val="lt1"/>
              </a:buClr>
              <a:buSzPts val="1050"/>
              <a:buFont typeface="Arial"/>
              <a:buChar char="•"/>
            </a:pPr>
            <a:r>
              <a:rPr lang="en-US" sz="1050">
                <a:solidFill>
                  <a:schemeClr val="lt1"/>
                </a:solidFill>
                <a:latin typeface="Arial"/>
                <a:ea typeface="Arial"/>
                <a:cs typeface="Arial"/>
                <a:sym typeface="Arial"/>
              </a:rPr>
              <a:t>Falta de sensibilización en el sector privado.</a:t>
            </a:r>
            <a:endParaRPr/>
          </a:p>
          <a:p>
            <a:pPr indent="-171450" lvl="0" marL="171450" marR="0" rtl="0" algn="l">
              <a:lnSpc>
                <a:spcPct val="150000"/>
              </a:lnSpc>
              <a:spcBef>
                <a:spcPts val="0"/>
              </a:spcBef>
              <a:spcAft>
                <a:spcPts val="0"/>
              </a:spcAft>
              <a:buClr>
                <a:schemeClr val="lt1"/>
              </a:buClr>
              <a:buSzPts val="1050"/>
              <a:buFont typeface="Arial"/>
              <a:buChar char="•"/>
            </a:pPr>
            <a:r>
              <a:rPr lang="en-US" sz="1050">
                <a:solidFill>
                  <a:schemeClr val="lt1"/>
                </a:solidFill>
                <a:latin typeface="Arial"/>
                <a:ea typeface="Arial"/>
                <a:cs typeface="Arial"/>
                <a:sym typeface="Arial"/>
              </a:rPr>
              <a:t>Persistencia de sesgos estructurales en procesos de selección y promoción.</a:t>
            </a:r>
            <a:endParaRPr/>
          </a:p>
          <a:p>
            <a:pPr indent="-171450" lvl="0" marL="171450" marR="0" rtl="0" algn="l">
              <a:lnSpc>
                <a:spcPct val="150000"/>
              </a:lnSpc>
              <a:spcBef>
                <a:spcPts val="0"/>
              </a:spcBef>
              <a:spcAft>
                <a:spcPts val="0"/>
              </a:spcAft>
              <a:buClr>
                <a:schemeClr val="lt1"/>
              </a:buClr>
              <a:buSzPts val="1050"/>
              <a:buFont typeface="Arial"/>
              <a:buChar char="•"/>
            </a:pPr>
            <a:r>
              <a:rPr lang="en-US" sz="1050">
                <a:solidFill>
                  <a:schemeClr val="lt1"/>
                </a:solidFill>
                <a:latin typeface="Arial"/>
                <a:ea typeface="Arial"/>
                <a:cs typeface="Arial"/>
                <a:sym typeface="Arial"/>
              </a:rPr>
              <a:t>Necesidad de fortalecer mecanismos de denuncia y reparación.</a:t>
            </a:r>
            <a:endParaRPr/>
          </a:p>
        </p:txBody>
      </p:sp>
      <p:sp>
        <p:nvSpPr>
          <p:cNvPr id="327" name="Google Shape;327;p12"/>
          <p:cNvSpPr/>
          <p:nvPr/>
        </p:nvSpPr>
        <p:spPr>
          <a:xfrm rot="-5400000">
            <a:off x="364448" y="6192129"/>
            <a:ext cx="402772" cy="402772"/>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28" name="Google Shape;328;p12"/>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329" name="Google Shape;329;p12"/>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330" name="Google Shape;330;p12"/>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1" name="Google Shape;331;p12"/>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2" name="Google Shape;332;p12"/>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pic>
        <p:nvPicPr>
          <p:cNvPr id="333" name="Google Shape;333;p12"/>
          <p:cNvPicPr preferRelativeResize="0"/>
          <p:nvPr>
            <p:ph idx="4" type="pic"/>
          </p:nvPr>
        </p:nvPicPr>
        <p:blipFill rotWithShape="1">
          <a:blip r:embed="rId4">
            <a:alphaModFix/>
          </a:blip>
          <a:srcRect b="9103" l="0" r="0" t="9103"/>
          <a:stretch/>
        </p:blipFill>
        <p:spPr>
          <a:xfrm>
            <a:off x="6950209" y="1031030"/>
            <a:ext cx="4256861" cy="2322898"/>
          </a:xfrm>
          <a:prstGeom prst="rect">
            <a:avLst/>
          </a:prstGeom>
          <a:noFill/>
          <a:ln>
            <a:noFill/>
          </a:ln>
        </p:spPr>
      </p:pic>
      <p:sp>
        <p:nvSpPr>
          <p:cNvPr id="334" name="Google Shape;334;p12"/>
          <p:cNvSpPr txBox="1"/>
          <p:nvPr/>
        </p:nvSpPr>
        <p:spPr>
          <a:xfrm>
            <a:off x="412378" y="269501"/>
            <a:ext cx="588155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Fundamentos legales y normativos </a:t>
            </a:r>
            <a:endParaRPr b="1" sz="1200">
              <a:solidFill>
                <a:schemeClr val="dk1"/>
              </a:solidFill>
              <a:latin typeface="Playfair Display"/>
              <a:ea typeface="Playfair Display"/>
              <a:cs typeface="Playfair Display"/>
              <a:sym typeface="Playfair Display"/>
            </a:endParaRPr>
          </a:p>
        </p:txBody>
      </p:sp>
      <p:cxnSp>
        <p:nvCxnSpPr>
          <p:cNvPr id="335" name="Google Shape;335;p12"/>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sp>
        <p:nvSpPr>
          <p:cNvPr id="336" name="Google Shape;336;p12"/>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337" name="Google Shape;337;p12"/>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338" name="Google Shape;338;p12"/>
          <p:cNvPicPr preferRelativeResize="0"/>
          <p:nvPr/>
        </p:nvPicPr>
        <p:blipFill rotWithShape="1">
          <a:blip r:embed="rId5">
            <a:alphaModFix/>
          </a:blip>
          <a:srcRect b="0" l="0" r="0" t="0"/>
          <a:stretch/>
        </p:blipFill>
        <p:spPr>
          <a:xfrm>
            <a:off x="10351499" y="176461"/>
            <a:ext cx="1666771" cy="399331"/>
          </a:xfrm>
          <a:prstGeom prst="rect">
            <a:avLst/>
          </a:prstGeom>
          <a:noFill/>
          <a:ln>
            <a:noFill/>
          </a:ln>
        </p:spPr>
      </p:pic>
      <p:sp>
        <p:nvSpPr>
          <p:cNvPr id="339" name="Google Shape;339;p12"/>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pic>
        <p:nvPicPr>
          <p:cNvPr id="344" name="Google Shape;344;p13"/>
          <p:cNvPicPr preferRelativeResize="0"/>
          <p:nvPr>
            <p:ph idx="3" type="pic"/>
          </p:nvPr>
        </p:nvPicPr>
        <p:blipFill rotWithShape="1">
          <a:blip r:embed="rId3">
            <a:alphaModFix/>
          </a:blip>
          <a:srcRect b="0" l="299" r="299" t="0"/>
          <a:stretch/>
        </p:blipFill>
        <p:spPr>
          <a:xfrm>
            <a:off x="6096000" y="2660752"/>
            <a:ext cx="4520399" cy="3032144"/>
          </a:xfrm>
          <a:prstGeom prst="rect">
            <a:avLst/>
          </a:prstGeom>
          <a:noFill/>
          <a:ln>
            <a:noFill/>
          </a:ln>
        </p:spPr>
      </p:pic>
      <p:sp>
        <p:nvSpPr>
          <p:cNvPr id="345" name="Google Shape;345;p13"/>
          <p:cNvSpPr txBox="1"/>
          <p:nvPr/>
        </p:nvSpPr>
        <p:spPr>
          <a:xfrm>
            <a:off x="1116824" y="980290"/>
            <a:ext cx="6282688"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accent4"/>
                </a:solidFill>
                <a:latin typeface="Playfair Display"/>
                <a:ea typeface="Playfair Display"/>
                <a:cs typeface="Playfair Display"/>
                <a:sym typeface="Playfair Display"/>
              </a:rPr>
              <a:t>6. Prácticas recomendadas </a:t>
            </a:r>
            <a:r>
              <a:rPr b="1" lang="en-US" sz="3200">
                <a:solidFill>
                  <a:schemeClr val="lt1"/>
                </a:solidFill>
                <a:latin typeface="Playfair Display"/>
                <a:ea typeface="Playfair Display"/>
                <a:cs typeface="Playfair Display"/>
                <a:sym typeface="Playfair Display"/>
              </a:rPr>
              <a:t>para empresas </a:t>
            </a:r>
            <a:r>
              <a:rPr b="1" lang="en-US" sz="3200">
                <a:solidFill>
                  <a:srgbClr val="BFBFBF"/>
                </a:solidFill>
                <a:latin typeface="Playfair Display"/>
                <a:ea typeface="Playfair Display"/>
                <a:cs typeface="Playfair Display"/>
                <a:sym typeface="Playfair Display"/>
              </a:rPr>
              <a:t>públicas y privadas:</a:t>
            </a:r>
            <a:endParaRPr b="1" sz="3200">
              <a:solidFill>
                <a:srgbClr val="BFBFBF"/>
              </a:solidFill>
              <a:latin typeface="Playfair Display"/>
              <a:ea typeface="Playfair Display"/>
              <a:cs typeface="Playfair Display"/>
              <a:sym typeface="Playfair Display"/>
            </a:endParaRPr>
          </a:p>
        </p:txBody>
      </p:sp>
      <p:sp>
        <p:nvSpPr>
          <p:cNvPr id="346" name="Google Shape;346;p13"/>
          <p:cNvSpPr/>
          <p:nvPr/>
        </p:nvSpPr>
        <p:spPr>
          <a:xfrm>
            <a:off x="1447498" y="2532302"/>
            <a:ext cx="4337171" cy="1521057"/>
          </a:xfrm>
          <a:prstGeom prst="rect">
            <a:avLst/>
          </a:prstGeom>
          <a:noFill/>
          <a:ln>
            <a:noFill/>
          </a:ln>
        </p:spPr>
        <p:txBody>
          <a:bodyPr anchorCtr="0" anchor="t" bIns="45700" lIns="91425" spcFirstLastPara="1" rIns="91425" wrap="square" tIns="45700">
            <a:spAutoFit/>
          </a:bodyPr>
          <a:lstStyle/>
          <a:p>
            <a:pPr indent="-171450" lvl="0" marL="171450" marR="0" rtl="0" algn="l">
              <a:lnSpc>
                <a:spcPct val="150000"/>
              </a:lnSpc>
              <a:spcBef>
                <a:spcPts val="0"/>
              </a:spcBef>
              <a:spcAft>
                <a:spcPts val="0"/>
              </a:spcAft>
              <a:buClr>
                <a:schemeClr val="lt1"/>
              </a:buClr>
              <a:buSzPts val="1050"/>
              <a:buFont typeface="Arial"/>
              <a:buChar char="•"/>
            </a:pPr>
            <a:r>
              <a:rPr b="1" lang="en-US" sz="1050">
                <a:solidFill>
                  <a:schemeClr val="lt1"/>
                </a:solidFill>
                <a:latin typeface="Arial"/>
                <a:ea typeface="Arial"/>
                <a:cs typeface="Arial"/>
                <a:sym typeface="Arial"/>
              </a:rPr>
              <a:t>Capacitación continua en derechos humanos para empleadores y trabajadores.</a:t>
            </a:r>
            <a:endParaRPr/>
          </a:p>
          <a:p>
            <a:pPr indent="-171450" lvl="0" marL="171450" marR="0" rtl="0" algn="l">
              <a:lnSpc>
                <a:spcPct val="150000"/>
              </a:lnSpc>
              <a:spcBef>
                <a:spcPts val="0"/>
              </a:spcBef>
              <a:spcAft>
                <a:spcPts val="0"/>
              </a:spcAft>
              <a:buClr>
                <a:schemeClr val="lt1"/>
              </a:buClr>
              <a:buSzPts val="1050"/>
              <a:buFont typeface="Arial"/>
              <a:buChar char="•"/>
            </a:pPr>
            <a:r>
              <a:rPr b="1" lang="en-US" sz="1050">
                <a:solidFill>
                  <a:schemeClr val="lt1"/>
                </a:solidFill>
                <a:latin typeface="Arial"/>
                <a:ea typeface="Arial"/>
                <a:cs typeface="Arial"/>
                <a:sym typeface="Arial"/>
              </a:rPr>
              <a:t>Implementación de auditorías de equidad salarial.</a:t>
            </a:r>
            <a:endParaRPr/>
          </a:p>
          <a:p>
            <a:pPr indent="-171450" lvl="0" marL="171450" marR="0" rtl="0" algn="l">
              <a:lnSpc>
                <a:spcPct val="150000"/>
              </a:lnSpc>
              <a:spcBef>
                <a:spcPts val="0"/>
              </a:spcBef>
              <a:spcAft>
                <a:spcPts val="0"/>
              </a:spcAft>
              <a:buClr>
                <a:schemeClr val="lt1"/>
              </a:buClr>
              <a:buSzPts val="1050"/>
              <a:buFont typeface="Arial"/>
              <a:buChar char="•"/>
            </a:pPr>
            <a:r>
              <a:rPr b="1" lang="en-US" sz="1050">
                <a:solidFill>
                  <a:schemeClr val="lt1"/>
                </a:solidFill>
                <a:latin typeface="Arial"/>
                <a:ea typeface="Arial"/>
                <a:cs typeface="Arial"/>
                <a:sym typeface="Arial"/>
              </a:rPr>
              <a:t>Creación de comités internos de ética y no discriminación.</a:t>
            </a:r>
            <a:endParaRPr/>
          </a:p>
          <a:p>
            <a:pPr indent="-171450" lvl="0" marL="171450" marR="0" rtl="0" algn="l">
              <a:lnSpc>
                <a:spcPct val="150000"/>
              </a:lnSpc>
              <a:spcBef>
                <a:spcPts val="0"/>
              </a:spcBef>
              <a:spcAft>
                <a:spcPts val="0"/>
              </a:spcAft>
              <a:buClr>
                <a:schemeClr val="lt1"/>
              </a:buClr>
              <a:buSzPts val="1050"/>
              <a:buFont typeface="Arial"/>
              <a:buChar char="•"/>
            </a:pPr>
            <a:r>
              <a:rPr b="1" lang="en-US" sz="1050">
                <a:solidFill>
                  <a:schemeClr val="lt1"/>
                </a:solidFill>
                <a:latin typeface="Arial"/>
                <a:ea typeface="Arial"/>
                <a:cs typeface="Arial"/>
                <a:sym typeface="Arial"/>
              </a:rPr>
              <a:t>Promoción de políticas de inclusión laboral para grupos vulnerables.</a:t>
            </a:r>
            <a:endParaRPr/>
          </a:p>
        </p:txBody>
      </p:sp>
      <p:sp>
        <p:nvSpPr>
          <p:cNvPr id="347" name="Google Shape;347;p13"/>
          <p:cNvSpPr/>
          <p:nvPr/>
        </p:nvSpPr>
        <p:spPr>
          <a:xfrm>
            <a:off x="6293934" y="5271591"/>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8" name="Google Shape;348;p13"/>
          <p:cNvSpPr/>
          <p:nvPr/>
        </p:nvSpPr>
        <p:spPr>
          <a:xfrm>
            <a:off x="1116824" y="4417018"/>
            <a:ext cx="1268371" cy="6707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9" name="Google Shape;349;p13"/>
          <p:cNvSpPr/>
          <p:nvPr/>
        </p:nvSpPr>
        <p:spPr>
          <a:xfrm rot="-5400000">
            <a:off x="364448" y="6192129"/>
            <a:ext cx="402772" cy="402772"/>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50" name="Google Shape;350;p13"/>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351" name="Google Shape;351;p13"/>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352" name="Google Shape;352;p13"/>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3" name="Google Shape;353;p13"/>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4" name="Google Shape;354;p13"/>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sp>
        <p:nvSpPr>
          <p:cNvPr id="355" name="Google Shape;355;p13"/>
          <p:cNvSpPr txBox="1"/>
          <p:nvPr/>
        </p:nvSpPr>
        <p:spPr>
          <a:xfrm>
            <a:off x="412378" y="269501"/>
            <a:ext cx="588155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Fundamentos legales y normativos </a:t>
            </a:r>
            <a:endParaRPr b="1" sz="1200">
              <a:solidFill>
                <a:schemeClr val="dk1"/>
              </a:solidFill>
              <a:latin typeface="Playfair Display"/>
              <a:ea typeface="Playfair Display"/>
              <a:cs typeface="Playfair Display"/>
              <a:sym typeface="Playfair Display"/>
            </a:endParaRPr>
          </a:p>
        </p:txBody>
      </p:sp>
      <p:cxnSp>
        <p:nvCxnSpPr>
          <p:cNvPr id="356" name="Google Shape;356;p13"/>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sp>
        <p:nvSpPr>
          <p:cNvPr id="357" name="Google Shape;357;p13"/>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358" name="Google Shape;358;p13"/>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359" name="Google Shape;359;p13"/>
          <p:cNvPicPr preferRelativeResize="0"/>
          <p:nvPr/>
        </p:nvPicPr>
        <p:blipFill rotWithShape="1">
          <a:blip r:embed="rId4">
            <a:alphaModFix/>
          </a:blip>
          <a:srcRect b="0" l="0" r="0" t="0"/>
          <a:stretch/>
        </p:blipFill>
        <p:spPr>
          <a:xfrm>
            <a:off x="10351499" y="176461"/>
            <a:ext cx="1666771" cy="399331"/>
          </a:xfrm>
          <a:prstGeom prst="rect">
            <a:avLst/>
          </a:prstGeom>
          <a:noFill/>
          <a:ln>
            <a:noFill/>
          </a:ln>
        </p:spPr>
      </p:pic>
      <p:sp>
        <p:nvSpPr>
          <p:cNvPr id="360" name="Google Shape;360;p13"/>
          <p:cNvSpPr/>
          <p:nvPr/>
        </p:nvSpPr>
        <p:spPr>
          <a:xfrm>
            <a:off x="996796" y="4758614"/>
            <a:ext cx="4922374" cy="1278683"/>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1050">
                <a:solidFill>
                  <a:schemeClr val="lt1"/>
                </a:solidFill>
                <a:latin typeface="Arial"/>
                <a:ea typeface="Arial"/>
                <a:cs typeface="Arial"/>
                <a:sym typeface="Arial"/>
              </a:rPr>
              <a:t>Los principios constitucionales de igualdad y no discriminación en Ecuador constituyen herramientas esenciales para la construcción de una sociedad justa, plural y respetuosa de la dignidad humana. Su aplicación efectiva en el sector privado requiere no solo el cumplimiento normativo, sino también un compromiso ético y cultural por parte de las organizaciones.</a:t>
            </a:r>
            <a:endParaRPr/>
          </a:p>
        </p:txBody>
      </p:sp>
      <p:sp>
        <p:nvSpPr>
          <p:cNvPr id="361" name="Google Shape;361;p13"/>
          <p:cNvSpPr txBox="1"/>
          <p:nvPr/>
        </p:nvSpPr>
        <p:spPr>
          <a:xfrm rot="-5400000">
            <a:off x="-74198" y="3072806"/>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14"/>
          <p:cNvSpPr/>
          <p:nvPr/>
        </p:nvSpPr>
        <p:spPr>
          <a:xfrm>
            <a:off x="3366516" y="1813826"/>
            <a:ext cx="2459501" cy="3784251"/>
          </a:xfrm>
          <a:prstGeom prst="roundRect">
            <a:avLst>
              <a:gd fmla="val 16667" name="adj"/>
            </a:avLst>
          </a:prstGeom>
          <a:solidFill>
            <a:schemeClr val="lt1"/>
          </a:solidFill>
          <a:ln>
            <a:noFill/>
          </a:ln>
          <a:effectLst>
            <a:outerShdw blurRad="533400" sx="102000" rotWithShape="0" algn="ctr" sy="102000">
              <a:srgbClr val="000000">
                <a:alpha val="1607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67" name="Google Shape;367;p14"/>
          <p:cNvSpPr/>
          <p:nvPr/>
        </p:nvSpPr>
        <p:spPr>
          <a:xfrm>
            <a:off x="3366515" y="1813828"/>
            <a:ext cx="2462190" cy="62261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68" name="Google Shape;368;p14"/>
          <p:cNvSpPr/>
          <p:nvPr/>
        </p:nvSpPr>
        <p:spPr>
          <a:xfrm>
            <a:off x="891980" y="1813826"/>
            <a:ext cx="2459501" cy="3784251"/>
          </a:xfrm>
          <a:prstGeom prst="roundRect">
            <a:avLst>
              <a:gd fmla="val 16667" name="adj"/>
            </a:avLst>
          </a:prstGeom>
          <a:solidFill>
            <a:schemeClr val="lt1"/>
          </a:solidFill>
          <a:ln>
            <a:noFill/>
          </a:ln>
          <a:effectLst>
            <a:outerShdw blurRad="533400" sx="102000" rotWithShape="0" algn="ctr" sy="102000">
              <a:srgbClr val="000000">
                <a:alpha val="1607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69" name="Google Shape;369;p14"/>
          <p:cNvSpPr/>
          <p:nvPr/>
        </p:nvSpPr>
        <p:spPr>
          <a:xfrm>
            <a:off x="891979" y="1813828"/>
            <a:ext cx="2462190" cy="622612"/>
          </a:xfrm>
          <a:prstGeom prst="rect">
            <a:avLst/>
          </a:prstGeom>
          <a:solidFill>
            <a:srgbClr val="7F7F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70" name="Google Shape;370;p14"/>
          <p:cNvSpPr txBox="1"/>
          <p:nvPr/>
        </p:nvSpPr>
        <p:spPr>
          <a:xfrm>
            <a:off x="1544475" y="1826153"/>
            <a:ext cx="1085903"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lt1"/>
                </a:solidFill>
                <a:latin typeface="Arial"/>
                <a:ea typeface="Arial"/>
                <a:cs typeface="Arial"/>
                <a:sym typeface="Arial"/>
              </a:rPr>
              <a:t>Fuente Legal</a:t>
            </a:r>
            <a:endParaRPr/>
          </a:p>
        </p:txBody>
      </p:sp>
      <p:cxnSp>
        <p:nvCxnSpPr>
          <p:cNvPr id="371" name="Google Shape;371;p14"/>
          <p:cNvCxnSpPr/>
          <p:nvPr/>
        </p:nvCxnSpPr>
        <p:spPr>
          <a:xfrm>
            <a:off x="1209494" y="3619920"/>
            <a:ext cx="1810018" cy="0"/>
          </a:xfrm>
          <a:prstGeom prst="straightConnector1">
            <a:avLst/>
          </a:prstGeom>
          <a:noFill/>
          <a:ln cap="flat" cmpd="sng" w="9525">
            <a:solidFill>
              <a:srgbClr val="D8D8D8"/>
            </a:solidFill>
            <a:prstDash val="solid"/>
            <a:miter lim="8000"/>
            <a:headEnd len="sm" w="sm" type="none"/>
            <a:tailEnd len="sm" w="sm" type="none"/>
          </a:ln>
        </p:spPr>
      </p:cxnSp>
      <p:cxnSp>
        <p:nvCxnSpPr>
          <p:cNvPr id="372" name="Google Shape;372;p14"/>
          <p:cNvCxnSpPr/>
          <p:nvPr/>
        </p:nvCxnSpPr>
        <p:spPr>
          <a:xfrm>
            <a:off x="1209494" y="4219902"/>
            <a:ext cx="1810018" cy="0"/>
          </a:xfrm>
          <a:prstGeom prst="straightConnector1">
            <a:avLst/>
          </a:prstGeom>
          <a:noFill/>
          <a:ln cap="flat" cmpd="sng" w="9525">
            <a:solidFill>
              <a:srgbClr val="D8D8D8"/>
            </a:solidFill>
            <a:prstDash val="solid"/>
            <a:miter lim="8000"/>
            <a:headEnd len="sm" w="sm" type="none"/>
            <a:tailEnd len="sm" w="sm" type="none"/>
          </a:ln>
        </p:spPr>
      </p:cxnSp>
      <p:cxnSp>
        <p:nvCxnSpPr>
          <p:cNvPr id="373" name="Google Shape;373;p14"/>
          <p:cNvCxnSpPr/>
          <p:nvPr/>
        </p:nvCxnSpPr>
        <p:spPr>
          <a:xfrm>
            <a:off x="1209494" y="4822816"/>
            <a:ext cx="1810018" cy="0"/>
          </a:xfrm>
          <a:prstGeom prst="straightConnector1">
            <a:avLst/>
          </a:prstGeom>
          <a:noFill/>
          <a:ln cap="flat" cmpd="sng" w="9525">
            <a:solidFill>
              <a:srgbClr val="D8D8D8"/>
            </a:solidFill>
            <a:prstDash val="solid"/>
            <a:miter lim="8000"/>
            <a:headEnd len="sm" w="sm" type="none"/>
            <a:tailEnd len="sm" w="sm" type="none"/>
          </a:ln>
        </p:spPr>
      </p:cxnSp>
      <p:sp>
        <p:nvSpPr>
          <p:cNvPr id="374" name="Google Shape;374;p14"/>
          <p:cNvSpPr txBox="1"/>
          <p:nvPr/>
        </p:nvSpPr>
        <p:spPr>
          <a:xfrm>
            <a:off x="1079605" y="2668369"/>
            <a:ext cx="2069797" cy="2616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100">
                <a:solidFill>
                  <a:srgbClr val="595959"/>
                </a:solidFill>
                <a:latin typeface="Arial"/>
                <a:ea typeface="Arial"/>
                <a:cs typeface="Arial"/>
                <a:sym typeface="Arial"/>
              </a:rPr>
              <a:t>Constitución del Ecuador (2008)</a:t>
            </a:r>
            <a:endParaRPr sz="1100">
              <a:solidFill>
                <a:srgbClr val="595959"/>
              </a:solidFill>
              <a:latin typeface="Arial"/>
              <a:ea typeface="Arial"/>
              <a:cs typeface="Arial"/>
              <a:sym typeface="Arial"/>
            </a:endParaRPr>
          </a:p>
        </p:txBody>
      </p:sp>
      <p:sp>
        <p:nvSpPr>
          <p:cNvPr id="375" name="Google Shape;375;p14"/>
          <p:cNvSpPr txBox="1"/>
          <p:nvPr/>
        </p:nvSpPr>
        <p:spPr>
          <a:xfrm>
            <a:off x="1348909" y="3814896"/>
            <a:ext cx="1531189" cy="2616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100">
                <a:solidFill>
                  <a:srgbClr val="595959"/>
                </a:solidFill>
                <a:latin typeface="Arial"/>
                <a:ea typeface="Arial"/>
                <a:cs typeface="Arial"/>
                <a:sym typeface="Arial"/>
              </a:rPr>
              <a:t>Convenio 111 de la OIT</a:t>
            </a:r>
            <a:endParaRPr sz="1100">
              <a:solidFill>
                <a:srgbClr val="595959"/>
              </a:solidFill>
              <a:latin typeface="Arial"/>
              <a:ea typeface="Arial"/>
              <a:cs typeface="Arial"/>
              <a:sym typeface="Arial"/>
            </a:endParaRPr>
          </a:p>
        </p:txBody>
      </p:sp>
      <p:sp>
        <p:nvSpPr>
          <p:cNvPr id="376" name="Google Shape;376;p14"/>
          <p:cNvSpPr txBox="1"/>
          <p:nvPr/>
        </p:nvSpPr>
        <p:spPr>
          <a:xfrm>
            <a:off x="1348910" y="4378957"/>
            <a:ext cx="1531189" cy="2616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100">
                <a:solidFill>
                  <a:srgbClr val="595959"/>
                </a:solidFill>
                <a:latin typeface="Arial"/>
                <a:ea typeface="Arial"/>
                <a:cs typeface="Arial"/>
                <a:sym typeface="Arial"/>
              </a:rPr>
              <a:t>Convenio 190 de la OIT</a:t>
            </a:r>
            <a:endParaRPr/>
          </a:p>
        </p:txBody>
      </p:sp>
      <p:sp>
        <p:nvSpPr>
          <p:cNvPr id="377" name="Google Shape;377;p14"/>
          <p:cNvSpPr txBox="1"/>
          <p:nvPr/>
        </p:nvSpPr>
        <p:spPr>
          <a:xfrm>
            <a:off x="1060368" y="5066272"/>
            <a:ext cx="2108270" cy="2616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100">
                <a:solidFill>
                  <a:srgbClr val="595959"/>
                </a:solidFill>
                <a:latin typeface="Arial"/>
                <a:ea typeface="Arial"/>
                <a:cs typeface="Arial"/>
                <a:sym typeface="Arial"/>
              </a:rPr>
              <a:t>Convención Americana de DDHH</a:t>
            </a:r>
            <a:endParaRPr/>
          </a:p>
        </p:txBody>
      </p:sp>
      <p:sp>
        <p:nvSpPr>
          <p:cNvPr id="378" name="Google Shape;378;p14"/>
          <p:cNvSpPr/>
          <p:nvPr/>
        </p:nvSpPr>
        <p:spPr>
          <a:xfrm>
            <a:off x="5846729" y="1813826"/>
            <a:ext cx="2462190" cy="3784251"/>
          </a:xfrm>
          <a:prstGeom prst="roundRect">
            <a:avLst>
              <a:gd fmla="val 16667" name="adj"/>
            </a:avLst>
          </a:prstGeom>
          <a:solidFill>
            <a:schemeClr val="lt1"/>
          </a:solidFill>
          <a:ln>
            <a:noFill/>
          </a:ln>
          <a:effectLst>
            <a:outerShdw blurRad="533400" sx="102000" rotWithShape="0" algn="ctr" sy="102000">
              <a:srgbClr val="000000">
                <a:alpha val="1607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79" name="Google Shape;379;p14"/>
          <p:cNvSpPr/>
          <p:nvPr/>
        </p:nvSpPr>
        <p:spPr>
          <a:xfrm>
            <a:off x="5849399" y="1813828"/>
            <a:ext cx="2462190" cy="622612"/>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380" name="Google Shape;380;p14"/>
          <p:cNvCxnSpPr/>
          <p:nvPr/>
        </p:nvCxnSpPr>
        <p:spPr>
          <a:xfrm>
            <a:off x="3695656" y="3625010"/>
            <a:ext cx="1810018" cy="0"/>
          </a:xfrm>
          <a:prstGeom prst="straightConnector1">
            <a:avLst/>
          </a:prstGeom>
          <a:noFill/>
          <a:ln cap="flat" cmpd="sng" w="9525">
            <a:solidFill>
              <a:srgbClr val="D8D8D8"/>
            </a:solidFill>
            <a:prstDash val="solid"/>
            <a:miter lim="8000"/>
            <a:headEnd len="sm" w="sm" type="none"/>
            <a:tailEnd len="sm" w="sm" type="none"/>
          </a:ln>
        </p:spPr>
      </p:cxnSp>
      <p:cxnSp>
        <p:nvCxnSpPr>
          <p:cNvPr id="381" name="Google Shape;381;p14"/>
          <p:cNvCxnSpPr/>
          <p:nvPr/>
        </p:nvCxnSpPr>
        <p:spPr>
          <a:xfrm>
            <a:off x="3695656" y="4224992"/>
            <a:ext cx="1810018" cy="0"/>
          </a:xfrm>
          <a:prstGeom prst="straightConnector1">
            <a:avLst/>
          </a:prstGeom>
          <a:noFill/>
          <a:ln cap="flat" cmpd="sng" w="9525">
            <a:solidFill>
              <a:srgbClr val="D8D8D8"/>
            </a:solidFill>
            <a:prstDash val="solid"/>
            <a:miter lim="8000"/>
            <a:headEnd len="sm" w="sm" type="none"/>
            <a:tailEnd len="sm" w="sm" type="none"/>
          </a:ln>
        </p:spPr>
      </p:cxnSp>
      <p:cxnSp>
        <p:nvCxnSpPr>
          <p:cNvPr id="382" name="Google Shape;382;p14"/>
          <p:cNvCxnSpPr/>
          <p:nvPr/>
        </p:nvCxnSpPr>
        <p:spPr>
          <a:xfrm>
            <a:off x="3695656" y="4822816"/>
            <a:ext cx="1810018" cy="0"/>
          </a:xfrm>
          <a:prstGeom prst="straightConnector1">
            <a:avLst/>
          </a:prstGeom>
          <a:noFill/>
          <a:ln cap="flat" cmpd="sng" w="9525">
            <a:solidFill>
              <a:srgbClr val="D8D8D8"/>
            </a:solidFill>
            <a:prstDash val="solid"/>
            <a:miter lim="8000"/>
            <a:headEnd len="sm" w="sm" type="none"/>
            <a:tailEnd len="sm" w="sm" type="none"/>
          </a:ln>
        </p:spPr>
      </p:cxnSp>
      <p:sp>
        <p:nvSpPr>
          <p:cNvPr id="383" name="Google Shape;383;p14"/>
          <p:cNvSpPr txBox="1"/>
          <p:nvPr/>
        </p:nvSpPr>
        <p:spPr>
          <a:xfrm>
            <a:off x="3475235" y="3158540"/>
            <a:ext cx="2260273"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000">
                <a:solidFill>
                  <a:srgbClr val="595959"/>
                </a:solidFill>
                <a:latin typeface="Arial"/>
                <a:ea typeface="Arial"/>
                <a:cs typeface="Arial"/>
                <a:sym typeface="Arial"/>
              </a:rPr>
              <a:t>Art. 79: Igualdad en el acceso y condiciones laborales</a:t>
            </a:r>
            <a:endParaRPr sz="1000">
              <a:solidFill>
                <a:srgbClr val="595959"/>
              </a:solidFill>
              <a:latin typeface="Arial"/>
              <a:ea typeface="Arial"/>
              <a:cs typeface="Arial"/>
              <a:sym typeface="Arial"/>
            </a:endParaRPr>
          </a:p>
        </p:txBody>
      </p:sp>
      <p:sp>
        <p:nvSpPr>
          <p:cNvPr id="384" name="Google Shape;384;p14"/>
          <p:cNvSpPr txBox="1"/>
          <p:nvPr/>
        </p:nvSpPr>
        <p:spPr>
          <a:xfrm>
            <a:off x="3475234" y="3745646"/>
            <a:ext cx="2256967"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000">
                <a:solidFill>
                  <a:srgbClr val="595959"/>
                </a:solidFill>
                <a:latin typeface="Arial"/>
                <a:ea typeface="Arial"/>
                <a:cs typeface="Arial"/>
                <a:sym typeface="Arial"/>
              </a:rPr>
              <a:t>Igualdad de oportunidades y trato en el empleo</a:t>
            </a:r>
            <a:endParaRPr sz="1000">
              <a:solidFill>
                <a:srgbClr val="595959"/>
              </a:solidFill>
              <a:latin typeface="Arial"/>
              <a:ea typeface="Arial"/>
              <a:cs typeface="Arial"/>
              <a:sym typeface="Arial"/>
            </a:endParaRPr>
          </a:p>
        </p:txBody>
      </p:sp>
      <p:sp>
        <p:nvSpPr>
          <p:cNvPr id="385" name="Google Shape;385;p14"/>
          <p:cNvSpPr txBox="1"/>
          <p:nvPr/>
        </p:nvSpPr>
        <p:spPr>
          <a:xfrm>
            <a:off x="3471928" y="4309707"/>
            <a:ext cx="2260273"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000">
                <a:solidFill>
                  <a:srgbClr val="595959"/>
                </a:solidFill>
                <a:latin typeface="Arial"/>
                <a:ea typeface="Arial"/>
                <a:cs typeface="Arial"/>
                <a:sym typeface="Arial"/>
              </a:rPr>
              <a:t>Derecho a un entorno laboral libre de violencia y acoso</a:t>
            </a:r>
            <a:endParaRPr sz="1000">
              <a:solidFill>
                <a:srgbClr val="595959"/>
              </a:solidFill>
              <a:latin typeface="Arial"/>
              <a:ea typeface="Arial"/>
              <a:cs typeface="Arial"/>
              <a:sym typeface="Arial"/>
            </a:endParaRPr>
          </a:p>
        </p:txBody>
      </p:sp>
      <p:sp>
        <p:nvSpPr>
          <p:cNvPr id="386" name="Google Shape;386;p14"/>
          <p:cNvSpPr txBox="1"/>
          <p:nvPr/>
        </p:nvSpPr>
        <p:spPr>
          <a:xfrm>
            <a:off x="3786980" y="5073967"/>
            <a:ext cx="1627369"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000">
                <a:solidFill>
                  <a:srgbClr val="595959"/>
                </a:solidFill>
                <a:latin typeface="Arial"/>
                <a:ea typeface="Arial"/>
                <a:cs typeface="Arial"/>
                <a:sym typeface="Arial"/>
              </a:rPr>
              <a:t>Art. 24: Igualdad ante la ley</a:t>
            </a:r>
            <a:endParaRPr/>
          </a:p>
        </p:txBody>
      </p:sp>
      <p:cxnSp>
        <p:nvCxnSpPr>
          <p:cNvPr id="387" name="Google Shape;387;p14"/>
          <p:cNvCxnSpPr/>
          <p:nvPr/>
        </p:nvCxnSpPr>
        <p:spPr>
          <a:xfrm>
            <a:off x="6194250" y="3630100"/>
            <a:ext cx="1810018" cy="0"/>
          </a:xfrm>
          <a:prstGeom prst="straightConnector1">
            <a:avLst/>
          </a:prstGeom>
          <a:noFill/>
          <a:ln cap="flat" cmpd="sng" w="9525">
            <a:solidFill>
              <a:srgbClr val="D8D8D8"/>
            </a:solidFill>
            <a:prstDash val="solid"/>
            <a:miter lim="8000"/>
            <a:headEnd len="sm" w="sm" type="none"/>
            <a:tailEnd len="sm" w="sm" type="none"/>
          </a:ln>
        </p:spPr>
      </p:cxnSp>
      <p:cxnSp>
        <p:nvCxnSpPr>
          <p:cNvPr id="388" name="Google Shape;388;p14"/>
          <p:cNvCxnSpPr/>
          <p:nvPr/>
        </p:nvCxnSpPr>
        <p:spPr>
          <a:xfrm>
            <a:off x="6194250" y="4230082"/>
            <a:ext cx="1810018" cy="0"/>
          </a:xfrm>
          <a:prstGeom prst="straightConnector1">
            <a:avLst/>
          </a:prstGeom>
          <a:noFill/>
          <a:ln cap="flat" cmpd="sng" w="9525">
            <a:solidFill>
              <a:srgbClr val="D8D8D8"/>
            </a:solidFill>
            <a:prstDash val="solid"/>
            <a:miter lim="8000"/>
            <a:headEnd len="sm" w="sm" type="none"/>
            <a:tailEnd len="sm" w="sm" type="none"/>
          </a:ln>
        </p:spPr>
      </p:cxnSp>
      <p:cxnSp>
        <p:nvCxnSpPr>
          <p:cNvPr id="389" name="Google Shape;389;p14"/>
          <p:cNvCxnSpPr/>
          <p:nvPr/>
        </p:nvCxnSpPr>
        <p:spPr>
          <a:xfrm>
            <a:off x="6194250" y="4822816"/>
            <a:ext cx="1810018" cy="0"/>
          </a:xfrm>
          <a:prstGeom prst="straightConnector1">
            <a:avLst/>
          </a:prstGeom>
          <a:noFill/>
          <a:ln cap="flat" cmpd="sng" w="9525">
            <a:solidFill>
              <a:srgbClr val="D8D8D8"/>
            </a:solidFill>
            <a:prstDash val="solid"/>
            <a:miter lim="8000"/>
            <a:headEnd len="sm" w="sm" type="none"/>
            <a:tailEnd len="sm" w="sm" type="none"/>
          </a:ln>
        </p:spPr>
      </p:cxnSp>
      <p:sp>
        <p:nvSpPr>
          <p:cNvPr id="390" name="Google Shape;390;p14"/>
          <p:cNvSpPr txBox="1"/>
          <p:nvPr/>
        </p:nvSpPr>
        <p:spPr>
          <a:xfrm>
            <a:off x="5933693" y="3158540"/>
            <a:ext cx="2284491"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000">
                <a:solidFill>
                  <a:srgbClr val="595959"/>
                </a:solidFill>
                <a:latin typeface="Arial"/>
                <a:ea typeface="Arial"/>
                <a:cs typeface="Arial"/>
                <a:sym typeface="Arial"/>
              </a:rPr>
              <a:t>Prohíbe discriminación en contratación, remuneración y despido</a:t>
            </a:r>
            <a:endParaRPr sz="1000">
              <a:solidFill>
                <a:srgbClr val="595959"/>
              </a:solidFill>
              <a:latin typeface="Arial"/>
              <a:ea typeface="Arial"/>
              <a:cs typeface="Arial"/>
              <a:sym typeface="Arial"/>
            </a:endParaRPr>
          </a:p>
        </p:txBody>
      </p:sp>
      <p:sp>
        <p:nvSpPr>
          <p:cNvPr id="391" name="Google Shape;391;p14"/>
          <p:cNvSpPr txBox="1"/>
          <p:nvPr/>
        </p:nvSpPr>
        <p:spPr>
          <a:xfrm>
            <a:off x="5952623" y="3745646"/>
            <a:ext cx="2265562"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000">
                <a:solidFill>
                  <a:srgbClr val="595959"/>
                </a:solidFill>
                <a:latin typeface="Arial"/>
                <a:ea typeface="Arial"/>
                <a:cs typeface="Arial"/>
                <a:sym typeface="Arial"/>
              </a:rPr>
              <a:t>Prohíbe discriminación por raza, sexo, religión, opinión política, origen social</a:t>
            </a:r>
            <a:endParaRPr sz="1000">
              <a:solidFill>
                <a:srgbClr val="595959"/>
              </a:solidFill>
              <a:latin typeface="Arial"/>
              <a:ea typeface="Arial"/>
              <a:cs typeface="Arial"/>
              <a:sym typeface="Arial"/>
            </a:endParaRPr>
          </a:p>
        </p:txBody>
      </p:sp>
      <p:sp>
        <p:nvSpPr>
          <p:cNvPr id="392" name="Google Shape;392;p14"/>
          <p:cNvSpPr txBox="1"/>
          <p:nvPr/>
        </p:nvSpPr>
        <p:spPr>
          <a:xfrm>
            <a:off x="5931429" y="4232763"/>
            <a:ext cx="2284491" cy="55399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000">
                <a:solidFill>
                  <a:srgbClr val="595959"/>
                </a:solidFill>
                <a:latin typeface="Arial"/>
                <a:ea typeface="Arial"/>
                <a:cs typeface="Arial"/>
                <a:sym typeface="Arial"/>
              </a:rPr>
              <a:t>Reconoce que la violencia y el acoso pueden constituir formas de discriminación</a:t>
            </a:r>
            <a:endParaRPr sz="1000">
              <a:solidFill>
                <a:srgbClr val="595959"/>
              </a:solidFill>
              <a:latin typeface="Arial"/>
              <a:ea typeface="Arial"/>
              <a:cs typeface="Arial"/>
              <a:sym typeface="Arial"/>
            </a:endParaRPr>
          </a:p>
        </p:txBody>
      </p:sp>
      <p:sp>
        <p:nvSpPr>
          <p:cNvPr id="393" name="Google Shape;393;p14"/>
          <p:cNvSpPr txBox="1"/>
          <p:nvPr/>
        </p:nvSpPr>
        <p:spPr>
          <a:xfrm>
            <a:off x="5950359" y="4997022"/>
            <a:ext cx="2265562"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000">
                <a:solidFill>
                  <a:srgbClr val="595959"/>
                </a:solidFill>
                <a:latin typeface="Arial"/>
                <a:ea typeface="Arial"/>
                <a:cs typeface="Arial"/>
                <a:sym typeface="Arial"/>
              </a:rPr>
              <a:t>Art. 1.1: Prohíbe discriminación por cualquier motivo</a:t>
            </a:r>
            <a:endParaRPr sz="1000">
              <a:solidFill>
                <a:srgbClr val="595959"/>
              </a:solidFill>
              <a:latin typeface="Arial"/>
              <a:ea typeface="Arial"/>
              <a:cs typeface="Arial"/>
              <a:sym typeface="Arial"/>
            </a:endParaRPr>
          </a:p>
        </p:txBody>
      </p:sp>
      <p:sp>
        <p:nvSpPr>
          <p:cNvPr id="394" name="Google Shape;394;p14"/>
          <p:cNvSpPr/>
          <p:nvPr/>
        </p:nvSpPr>
        <p:spPr>
          <a:xfrm rot="-5400000">
            <a:off x="364448" y="6192129"/>
            <a:ext cx="402772" cy="402772"/>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95" name="Google Shape;395;p14"/>
          <p:cNvSpPr txBox="1"/>
          <p:nvPr/>
        </p:nvSpPr>
        <p:spPr>
          <a:xfrm>
            <a:off x="1151657" y="743874"/>
            <a:ext cx="9583750"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chemeClr val="accent4"/>
                </a:solidFill>
                <a:latin typeface="Playfair Display"/>
                <a:ea typeface="Playfair Display"/>
                <a:cs typeface="Playfair Display"/>
                <a:sym typeface="Playfair Display"/>
              </a:rPr>
              <a:t>Cuadro Comparativo </a:t>
            </a:r>
            <a:r>
              <a:rPr b="1" lang="en-US" sz="2400">
                <a:solidFill>
                  <a:schemeClr val="dk1"/>
                </a:solidFill>
                <a:latin typeface="Playfair Display"/>
                <a:ea typeface="Playfair Display"/>
                <a:cs typeface="Playfair Display"/>
                <a:sym typeface="Playfair Display"/>
              </a:rPr>
              <a:t>de Normativa Nacional e Internacional</a:t>
            </a:r>
            <a:r>
              <a:rPr b="1" lang="en-US" sz="2400">
                <a:solidFill>
                  <a:schemeClr val="accent4"/>
                </a:solidFill>
                <a:latin typeface="Playfair Display"/>
                <a:ea typeface="Playfair Display"/>
                <a:cs typeface="Playfair Display"/>
                <a:sym typeface="Playfair Display"/>
              </a:rPr>
              <a:t> </a:t>
            </a:r>
            <a:r>
              <a:rPr b="1" lang="en-US" sz="2400">
                <a:solidFill>
                  <a:srgbClr val="BFBFBF"/>
                </a:solidFill>
                <a:latin typeface="Playfair Display"/>
                <a:ea typeface="Playfair Display"/>
                <a:cs typeface="Playfair Display"/>
                <a:sym typeface="Playfair Display"/>
              </a:rPr>
              <a:t>sobre Igualdad y No Discriminación</a:t>
            </a:r>
            <a:endParaRPr b="1" sz="2400">
              <a:solidFill>
                <a:srgbClr val="BFBFBF"/>
              </a:solidFill>
              <a:latin typeface="Playfair Display"/>
              <a:ea typeface="Playfair Display"/>
              <a:cs typeface="Playfair Display"/>
              <a:sym typeface="Playfair Display"/>
            </a:endParaRPr>
          </a:p>
        </p:txBody>
      </p:sp>
      <p:cxnSp>
        <p:nvCxnSpPr>
          <p:cNvPr id="396" name="Google Shape;396;p14"/>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397" name="Google Shape;397;p14"/>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rgbClr val="000000"/>
                </a:solidFill>
                <a:latin typeface="Arial"/>
                <a:ea typeface="Arial"/>
                <a:cs typeface="Arial"/>
                <a:sym typeface="Arial"/>
              </a:rPr>
              <a:t>2026</a:t>
            </a:r>
            <a:endParaRPr b="1" sz="1200">
              <a:solidFill>
                <a:srgbClr val="000000"/>
              </a:solidFill>
              <a:latin typeface="Arial"/>
              <a:ea typeface="Arial"/>
              <a:cs typeface="Arial"/>
              <a:sym typeface="Arial"/>
            </a:endParaRPr>
          </a:p>
        </p:txBody>
      </p:sp>
      <p:sp>
        <p:nvSpPr>
          <p:cNvPr id="398" name="Google Shape;398;p14"/>
          <p:cNvSpPr/>
          <p:nvPr/>
        </p:nvSpPr>
        <p:spPr>
          <a:xfrm>
            <a:off x="316516" y="2436440"/>
            <a:ext cx="95862" cy="95862"/>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9" name="Google Shape;399;p14"/>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0" name="Google Shape;400;p14"/>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sp>
        <p:nvSpPr>
          <p:cNvPr id="401" name="Google Shape;401;p14"/>
          <p:cNvSpPr txBox="1"/>
          <p:nvPr/>
        </p:nvSpPr>
        <p:spPr>
          <a:xfrm>
            <a:off x="412378" y="269501"/>
            <a:ext cx="588155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Fundamentos legales y normativos </a:t>
            </a:r>
            <a:endParaRPr b="1" sz="1200">
              <a:solidFill>
                <a:schemeClr val="dk1"/>
              </a:solidFill>
              <a:latin typeface="Playfair Display"/>
              <a:ea typeface="Playfair Display"/>
              <a:cs typeface="Playfair Display"/>
              <a:sym typeface="Playfair Display"/>
            </a:endParaRPr>
          </a:p>
        </p:txBody>
      </p:sp>
      <p:cxnSp>
        <p:nvCxnSpPr>
          <p:cNvPr id="402" name="Google Shape;402;p14"/>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sp>
        <p:nvSpPr>
          <p:cNvPr id="403" name="Google Shape;403;p14"/>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404" name="Google Shape;404;p14"/>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dk1"/>
                </a:solidFill>
                <a:latin typeface="Arial"/>
                <a:ea typeface="Arial"/>
                <a:cs typeface="Arial"/>
                <a:sym typeface="Arial"/>
              </a:rPr>
              <a:t>ESTUDIO</a:t>
            </a:r>
            <a:endParaRPr/>
          </a:p>
        </p:txBody>
      </p:sp>
      <p:pic>
        <p:nvPicPr>
          <p:cNvPr id="405" name="Google Shape;405;p14"/>
          <p:cNvPicPr preferRelativeResize="0"/>
          <p:nvPr/>
        </p:nvPicPr>
        <p:blipFill rotWithShape="1">
          <a:blip r:embed="rId3">
            <a:alphaModFix/>
          </a:blip>
          <a:srcRect b="0" l="0" r="0" t="0"/>
          <a:stretch/>
        </p:blipFill>
        <p:spPr>
          <a:xfrm>
            <a:off x="10351499" y="176461"/>
            <a:ext cx="1666771" cy="399331"/>
          </a:xfrm>
          <a:prstGeom prst="rect">
            <a:avLst/>
          </a:prstGeom>
          <a:noFill/>
          <a:ln>
            <a:noFill/>
          </a:ln>
        </p:spPr>
      </p:pic>
      <p:sp>
        <p:nvSpPr>
          <p:cNvPr id="406" name="Google Shape;406;p14"/>
          <p:cNvSpPr/>
          <p:nvPr/>
        </p:nvSpPr>
        <p:spPr>
          <a:xfrm>
            <a:off x="8329405" y="1813826"/>
            <a:ext cx="2459501" cy="3784251"/>
          </a:xfrm>
          <a:prstGeom prst="roundRect">
            <a:avLst>
              <a:gd fmla="val 16667" name="adj"/>
            </a:avLst>
          </a:prstGeom>
          <a:solidFill>
            <a:schemeClr val="lt1"/>
          </a:solidFill>
          <a:ln>
            <a:noFill/>
          </a:ln>
          <a:effectLst>
            <a:outerShdw blurRad="533400" sx="102000" rotWithShape="0" algn="ctr" sy="102000">
              <a:srgbClr val="000000">
                <a:alpha val="1607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07" name="Google Shape;407;p14"/>
          <p:cNvSpPr/>
          <p:nvPr/>
        </p:nvSpPr>
        <p:spPr>
          <a:xfrm>
            <a:off x="8329404" y="1813828"/>
            <a:ext cx="2462190" cy="62261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408" name="Google Shape;408;p14"/>
          <p:cNvCxnSpPr/>
          <p:nvPr/>
        </p:nvCxnSpPr>
        <p:spPr>
          <a:xfrm>
            <a:off x="8658545" y="3625010"/>
            <a:ext cx="1810018" cy="0"/>
          </a:xfrm>
          <a:prstGeom prst="straightConnector1">
            <a:avLst/>
          </a:prstGeom>
          <a:noFill/>
          <a:ln cap="flat" cmpd="sng" w="9525">
            <a:solidFill>
              <a:srgbClr val="D8D8D8"/>
            </a:solidFill>
            <a:prstDash val="solid"/>
            <a:miter lim="8000"/>
            <a:headEnd len="sm" w="sm" type="none"/>
            <a:tailEnd len="sm" w="sm" type="none"/>
          </a:ln>
        </p:spPr>
      </p:cxnSp>
      <p:cxnSp>
        <p:nvCxnSpPr>
          <p:cNvPr id="409" name="Google Shape;409;p14"/>
          <p:cNvCxnSpPr/>
          <p:nvPr/>
        </p:nvCxnSpPr>
        <p:spPr>
          <a:xfrm>
            <a:off x="8658545" y="4224992"/>
            <a:ext cx="1810018" cy="0"/>
          </a:xfrm>
          <a:prstGeom prst="straightConnector1">
            <a:avLst/>
          </a:prstGeom>
          <a:noFill/>
          <a:ln cap="flat" cmpd="sng" w="9525">
            <a:solidFill>
              <a:srgbClr val="D8D8D8"/>
            </a:solidFill>
            <a:prstDash val="solid"/>
            <a:miter lim="8000"/>
            <a:headEnd len="sm" w="sm" type="none"/>
            <a:tailEnd len="sm" w="sm" type="none"/>
          </a:ln>
        </p:spPr>
      </p:cxnSp>
      <p:cxnSp>
        <p:nvCxnSpPr>
          <p:cNvPr id="410" name="Google Shape;410;p14"/>
          <p:cNvCxnSpPr/>
          <p:nvPr/>
        </p:nvCxnSpPr>
        <p:spPr>
          <a:xfrm>
            <a:off x="8658545" y="4822816"/>
            <a:ext cx="1810018" cy="0"/>
          </a:xfrm>
          <a:prstGeom prst="straightConnector1">
            <a:avLst/>
          </a:prstGeom>
          <a:noFill/>
          <a:ln cap="flat" cmpd="sng" w="9525">
            <a:solidFill>
              <a:srgbClr val="D8D8D8"/>
            </a:solidFill>
            <a:prstDash val="solid"/>
            <a:miter lim="8000"/>
            <a:headEnd len="sm" w="sm" type="none"/>
            <a:tailEnd len="sm" w="sm" type="none"/>
          </a:ln>
        </p:spPr>
      </p:cxnSp>
      <p:sp>
        <p:nvSpPr>
          <p:cNvPr id="411" name="Google Shape;411;p14"/>
          <p:cNvSpPr txBox="1"/>
          <p:nvPr/>
        </p:nvSpPr>
        <p:spPr>
          <a:xfrm>
            <a:off x="8420139" y="3158540"/>
            <a:ext cx="2256967"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000">
                <a:solidFill>
                  <a:srgbClr val="595959"/>
                </a:solidFill>
                <a:latin typeface="Arial"/>
                <a:ea typeface="Arial"/>
                <a:cs typeface="Arial"/>
                <a:sym typeface="Arial"/>
              </a:rPr>
              <a:t>Obliga al empleador a respetar la igualdad de trato</a:t>
            </a:r>
            <a:endParaRPr sz="1000">
              <a:solidFill>
                <a:srgbClr val="595959"/>
              </a:solidFill>
              <a:latin typeface="Arial"/>
              <a:ea typeface="Arial"/>
              <a:cs typeface="Arial"/>
              <a:sym typeface="Arial"/>
            </a:endParaRPr>
          </a:p>
        </p:txBody>
      </p:sp>
      <p:sp>
        <p:nvSpPr>
          <p:cNvPr id="412" name="Google Shape;412;p14"/>
          <p:cNvSpPr txBox="1"/>
          <p:nvPr/>
        </p:nvSpPr>
        <p:spPr>
          <a:xfrm>
            <a:off x="8375570" y="3822591"/>
            <a:ext cx="2375971"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000">
                <a:solidFill>
                  <a:srgbClr val="595959"/>
                </a:solidFill>
                <a:latin typeface="Arial"/>
                <a:ea typeface="Arial"/>
                <a:cs typeface="Arial"/>
                <a:sym typeface="Arial"/>
              </a:rPr>
              <a:t>Aplicación directa en políticas de empleo</a:t>
            </a:r>
            <a:endParaRPr sz="1000">
              <a:solidFill>
                <a:srgbClr val="595959"/>
              </a:solidFill>
              <a:latin typeface="Arial"/>
              <a:ea typeface="Arial"/>
              <a:cs typeface="Arial"/>
              <a:sym typeface="Arial"/>
            </a:endParaRPr>
          </a:p>
        </p:txBody>
      </p:sp>
      <p:sp>
        <p:nvSpPr>
          <p:cNvPr id="413" name="Google Shape;413;p14"/>
          <p:cNvSpPr txBox="1"/>
          <p:nvPr/>
        </p:nvSpPr>
        <p:spPr>
          <a:xfrm>
            <a:off x="8446548" y="4309707"/>
            <a:ext cx="2230557"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000">
                <a:solidFill>
                  <a:srgbClr val="595959"/>
                </a:solidFill>
                <a:latin typeface="Arial"/>
                <a:ea typeface="Arial"/>
                <a:cs typeface="Arial"/>
                <a:sym typeface="Arial"/>
              </a:rPr>
              <a:t>Promueve medidas preventivas y correctivas en el lugar de trabajo</a:t>
            </a:r>
            <a:endParaRPr sz="1000">
              <a:solidFill>
                <a:srgbClr val="595959"/>
              </a:solidFill>
              <a:latin typeface="Arial"/>
              <a:ea typeface="Arial"/>
              <a:cs typeface="Arial"/>
              <a:sym typeface="Arial"/>
            </a:endParaRPr>
          </a:p>
        </p:txBody>
      </p:sp>
      <p:sp>
        <p:nvSpPr>
          <p:cNvPr id="414" name="Google Shape;414;p14"/>
          <p:cNvSpPr txBox="1"/>
          <p:nvPr/>
        </p:nvSpPr>
        <p:spPr>
          <a:xfrm>
            <a:off x="8446548" y="4997022"/>
            <a:ext cx="2256968"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000">
                <a:solidFill>
                  <a:srgbClr val="595959"/>
                </a:solidFill>
                <a:latin typeface="Arial"/>
                <a:ea typeface="Arial"/>
                <a:cs typeface="Arial"/>
                <a:sym typeface="Arial"/>
              </a:rPr>
              <a:t>Aplicable en casos de vulneración de derechos laborales</a:t>
            </a:r>
            <a:endParaRPr sz="1000">
              <a:solidFill>
                <a:srgbClr val="595959"/>
              </a:solidFill>
              <a:latin typeface="Arial"/>
              <a:ea typeface="Arial"/>
              <a:cs typeface="Arial"/>
              <a:sym typeface="Arial"/>
            </a:endParaRPr>
          </a:p>
        </p:txBody>
      </p:sp>
      <p:sp>
        <p:nvSpPr>
          <p:cNvPr id="415" name="Google Shape;415;p14"/>
          <p:cNvSpPr txBox="1"/>
          <p:nvPr/>
        </p:nvSpPr>
        <p:spPr>
          <a:xfrm>
            <a:off x="3614820" y="1824416"/>
            <a:ext cx="1890854"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lt1"/>
                </a:solidFill>
                <a:latin typeface="Arial"/>
                <a:ea typeface="Arial"/>
                <a:cs typeface="Arial"/>
                <a:sym typeface="Arial"/>
              </a:rPr>
              <a:t>Principio de Igualdad</a:t>
            </a:r>
            <a:endParaRPr sz="1600">
              <a:solidFill>
                <a:schemeClr val="lt1"/>
              </a:solidFill>
              <a:latin typeface="Arial"/>
              <a:ea typeface="Arial"/>
              <a:cs typeface="Arial"/>
              <a:sym typeface="Arial"/>
            </a:endParaRPr>
          </a:p>
        </p:txBody>
      </p:sp>
      <p:sp>
        <p:nvSpPr>
          <p:cNvPr id="416" name="Google Shape;416;p14"/>
          <p:cNvSpPr txBox="1"/>
          <p:nvPr/>
        </p:nvSpPr>
        <p:spPr>
          <a:xfrm>
            <a:off x="5864320" y="1842279"/>
            <a:ext cx="2444600"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lt1"/>
                </a:solidFill>
                <a:latin typeface="Arial"/>
                <a:ea typeface="Arial"/>
                <a:cs typeface="Arial"/>
                <a:sym typeface="Arial"/>
              </a:rPr>
              <a:t>Prohibición de Discriminación</a:t>
            </a:r>
            <a:endParaRPr sz="1600">
              <a:solidFill>
                <a:schemeClr val="lt1"/>
              </a:solidFill>
              <a:latin typeface="Arial"/>
              <a:ea typeface="Arial"/>
              <a:cs typeface="Arial"/>
              <a:sym typeface="Arial"/>
            </a:endParaRPr>
          </a:p>
        </p:txBody>
      </p:sp>
      <p:sp>
        <p:nvSpPr>
          <p:cNvPr id="417" name="Google Shape;417;p14"/>
          <p:cNvSpPr txBox="1"/>
          <p:nvPr/>
        </p:nvSpPr>
        <p:spPr>
          <a:xfrm>
            <a:off x="8376182" y="1823636"/>
            <a:ext cx="2359225"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lt1"/>
                </a:solidFill>
                <a:latin typeface="Arial"/>
                <a:ea typeface="Arial"/>
                <a:cs typeface="Arial"/>
                <a:sym typeface="Arial"/>
              </a:rPr>
              <a:t>Aplicación en el Ámbito Laboral</a:t>
            </a:r>
            <a:endParaRPr/>
          </a:p>
        </p:txBody>
      </p:sp>
      <p:sp>
        <p:nvSpPr>
          <p:cNvPr id="418" name="Google Shape;418;p14"/>
          <p:cNvSpPr txBox="1"/>
          <p:nvPr/>
        </p:nvSpPr>
        <p:spPr>
          <a:xfrm>
            <a:off x="1463523" y="3227790"/>
            <a:ext cx="1301959" cy="2616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100">
                <a:solidFill>
                  <a:srgbClr val="595959"/>
                </a:solidFill>
                <a:latin typeface="Arial"/>
                <a:ea typeface="Arial"/>
                <a:cs typeface="Arial"/>
                <a:sym typeface="Arial"/>
              </a:rPr>
              <a:t>Código del Trabajo</a:t>
            </a:r>
            <a:endParaRPr sz="1100">
              <a:solidFill>
                <a:srgbClr val="595959"/>
              </a:solidFill>
              <a:latin typeface="Arial"/>
              <a:ea typeface="Arial"/>
              <a:cs typeface="Arial"/>
              <a:sym typeface="Arial"/>
            </a:endParaRPr>
          </a:p>
        </p:txBody>
      </p:sp>
      <p:cxnSp>
        <p:nvCxnSpPr>
          <p:cNvPr id="419" name="Google Shape;419;p14"/>
          <p:cNvCxnSpPr/>
          <p:nvPr/>
        </p:nvCxnSpPr>
        <p:spPr>
          <a:xfrm>
            <a:off x="1209494" y="3089429"/>
            <a:ext cx="1810018" cy="0"/>
          </a:xfrm>
          <a:prstGeom prst="straightConnector1">
            <a:avLst/>
          </a:prstGeom>
          <a:noFill/>
          <a:ln cap="flat" cmpd="sng" w="9525">
            <a:solidFill>
              <a:srgbClr val="D8D8D8"/>
            </a:solidFill>
            <a:prstDash val="solid"/>
            <a:miter lim="8000"/>
            <a:headEnd len="sm" w="sm" type="none"/>
            <a:tailEnd len="sm" w="sm" type="none"/>
          </a:ln>
        </p:spPr>
      </p:cxnSp>
      <p:cxnSp>
        <p:nvCxnSpPr>
          <p:cNvPr id="420" name="Google Shape;420;p14"/>
          <p:cNvCxnSpPr/>
          <p:nvPr/>
        </p:nvCxnSpPr>
        <p:spPr>
          <a:xfrm>
            <a:off x="3695656" y="3094519"/>
            <a:ext cx="1810018" cy="0"/>
          </a:xfrm>
          <a:prstGeom prst="straightConnector1">
            <a:avLst/>
          </a:prstGeom>
          <a:noFill/>
          <a:ln cap="flat" cmpd="sng" w="9525">
            <a:solidFill>
              <a:srgbClr val="D8D8D8"/>
            </a:solidFill>
            <a:prstDash val="solid"/>
            <a:miter lim="8000"/>
            <a:headEnd len="sm" w="sm" type="none"/>
            <a:tailEnd len="sm" w="sm" type="none"/>
          </a:ln>
        </p:spPr>
      </p:cxnSp>
      <p:cxnSp>
        <p:nvCxnSpPr>
          <p:cNvPr id="421" name="Google Shape;421;p14"/>
          <p:cNvCxnSpPr/>
          <p:nvPr/>
        </p:nvCxnSpPr>
        <p:spPr>
          <a:xfrm>
            <a:off x="6194250" y="3099609"/>
            <a:ext cx="1810018" cy="0"/>
          </a:xfrm>
          <a:prstGeom prst="straightConnector1">
            <a:avLst/>
          </a:prstGeom>
          <a:noFill/>
          <a:ln cap="flat" cmpd="sng" w="9525">
            <a:solidFill>
              <a:srgbClr val="D8D8D8"/>
            </a:solidFill>
            <a:prstDash val="solid"/>
            <a:miter lim="8000"/>
            <a:headEnd len="sm" w="sm" type="none"/>
            <a:tailEnd len="sm" w="sm" type="none"/>
          </a:ln>
        </p:spPr>
      </p:cxnSp>
      <p:cxnSp>
        <p:nvCxnSpPr>
          <p:cNvPr id="422" name="Google Shape;422;p14"/>
          <p:cNvCxnSpPr/>
          <p:nvPr/>
        </p:nvCxnSpPr>
        <p:spPr>
          <a:xfrm>
            <a:off x="8658545" y="3094519"/>
            <a:ext cx="1810018" cy="0"/>
          </a:xfrm>
          <a:prstGeom prst="straightConnector1">
            <a:avLst/>
          </a:prstGeom>
          <a:noFill/>
          <a:ln cap="flat" cmpd="sng" w="9525">
            <a:solidFill>
              <a:srgbClr val="D8D8D8"/>
            </a:solidFill>
            <a:prstDash val="solid"/>
            <a:miter lim="8000"/>
            <a:headEnd len="sm" w="sm" type="none"/>
            <a:tailEnd len="sm" w="sm" type="none"/>
          </a:ln>
        </p:spPr>
      </p:cxnSp>
      <p:sp>
        <p:nvSpPr>
          <p:cNvPr id="423" name="Google Shape;423;p14"/>
          <p:cNvSpPr txBox="1"/>
          <p:nvPr/>
        </p:nvSpPr>
        <p:spPr>
          <a:xfrm>
            <a:off x="3478541" y="2522175"/>
            <a:ext cx="2256967" cy="55399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000">
                <a:solidFill>
                  <a:srgbClr val="595959"/>
                </a:solidFill>
                <a:latin typeface="Arial"/>
                <a:ea typeface="Arial"/>
                <a:cs typeface="Arial"/>
                <a:sym typeface="Arial"/>
              </a:rPr>
              <a:t>Art. 11.2: Todas las personas son iguales y gozarán de los mismos derechos</a:t>
            </a:r>
            <a:endParaRPr sz="1000">
              <a:solidFill>
                <a:srgbClr val="595959"/>
              </a:solidFill>
              <a:latin typeface="Arial"/>
              <a:ea typeface="Arial"/>
              <a:cs typeface="Arial"/>
              <a:sym typeface="Arial"/>
            </a:endParaRPr>
          </a:p>
        </p:txBody>
      </p:sp>
      <p:sp>
        <p:nvSpPr>
          <p:cNvPr id="424" name="Google Shape;424;p14"/>
          <p:cNvSpPr txBox="1"/>
          <p:nvPr/>
        </p:nvSpPr>
        <p:spPr>
          <a:xfrm>
            <a:off x="5933694" y="2599119"/>
            <a:ext cx="2256967"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000">
                <a:solidFill>
                  <a:srgbClr val="595959"/>
                </a:solidFill>
                <a:latin typeface="Arial"/>
                <a:ea typeface="Arial"/>
                <a:cs typeface="Arial"/>
                <a:sym typeface="Arial"/>
              </a:rPr>
              <a:t>Prohíbe discriminación por género, orientación sexual, discapacidad, etc.</a:t>
            </a:r>
            <a:endParaRPr sz="1000">
              <a:solidFill>
                <a:srgbClr val="595959"/>
              </a:solidFill>
              <a:latin typeface="Arial"/>
              <a:ea typeface="Arial"/>
              <a:cs typeface="Arial"/>
              <a:sym typeface="Arial"/>
            </a:endParaRPr>
          </a:p>
        </p:txBody>
      </p:sp>
      <p:sp>
        <p:nvSpPr>
          <p:cNvPr id="425" name="Google Shape;425;p14"/>
          <p:cNvSpPr txBox="1"/>
          <p:nvPr/>
        </p:nvSpPr>
        <p:spPr>
          <a:xfrm>
            <a:off x="8446549" y="2599119"/>
            <a:ext cx="2256967"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000">
                <a:solidFill>
                  <a:srgbClr val="595959"/>
                </a:solidFill>
                <a:latin typeface="Arial"/>
                <a:ea typeface="Arial"/>
                <a:cs typeface="Arial"/>
                <a:sym typeface="Arial"/>
              </a:rPr>
              <a:t>Garantiza igualdad de oportunidades y trato en el empleo</a:t>
            </a:r>
            <a:endParaRPr sz="1000">
              <a:solidFill>
                <a:srgbClr val="595959"/>
              </a:solidFill>
              <a:latin typeface="Arial"/>
              <a:ea typeface="Arial"/>
              <a:cs typeface="Arial"/>
              <a:sym typeface="Arial"/>
            </a:endParaRPr>
          </a:p>
        </p:txBody>
      </p:sp>
    </p:spTree>
  </p:cSld>
  <p:clrMapOvr>
    <a:masterClrMapping/>
  </p:clrMapOvr>
  <p:transition spd="slow">
    <p:wipe dir="l"/>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15"/>
          <p:cNvSpPr/>
          <p:nvPr/>
        </p:nvSpPr>
        <p:spPr>
          <a:xfrm>
            <a:off x="4601794" y="2140522"/>
            <a:ext cx="2459501" cy="3099262"/>
          </a:xfrm>
          <a:prstGeom prst="roundRect">
            <a:avLst>
              <a:gd fmla="val 16667" name="adj"/>
            </a:avLst>
          </a:prstGeom>
          <a:solidFill>
            <a:schemeClr val="lt1"/>
          </a:solidFill>
          <a:ln>
            <a:noFill/>
          </a:ln>
          <a:effectLst>
            <a:outerShdw blurRad="533400" sx="102000" rotWithShape="0" algn="ctr" sy="102000">
              <a:srgbClr val="000000">
                <a:alpha val="1607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31" name="Google Shape;431;p15"/>
          <p:cNvSpPr/>
          <p:nvPr/>
        </p:nvSpPr>
        <p:spPr>
          <a:xfrm>
            <a:off x="4601793" y="2140523"/>
            <a:ext cx="2462190" cy="62261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32" name="Google Shape;432;p15"/>
          <p:cNvSpPr/>
          <p:nvPr/>
        </p:nvSpPr>
        <p:spPr>
          <a:xfrm>
            <a:off x="1973904" y="2140522"/>
            <a:ext cx="2459501" cy="3099262"/>
          </a:xfrm>
          <a:prstGeom prst="roundRect">
            <a:avLst>
              <a:gd fmla="val 16667" name="adj"/>
            </a:avLst>
          </a:prstGeom>
          <a:solidFill>
            <a:schemeClr val="lt1"/>
          </a:solidFill>
          <a:ln>
            <a:noFill/>
          </a:ln>
          <a:effectLst>
            <a:outerShdw blurRad="533400" sx="102000" rotWithShape="0" algn="ctr" sy="102000">
              <a:srgbClr val="000000">
                <a:alpha val="1607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33" name="Google Shape;433;p15"/>
          <p:cNvSpPr/>
          <p:nvPr/>
        </p:nvSpPr>
        <p:spPr>
          <a:xfrm>
            <a:off x="1973903" y="2140523"/>
            <a:ext cx="2462190" cy="622612"/>
          </a:xfrm>
          <a:prstGeom prst="rect">
            <a:avLst/>
          </a:prstGeom>
          <a:solidFill>
            <a:srgbClr val="7F7F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34" name="Google Shape;434;p15"/>
          <p:cNvSpPr txBox="1"/>
          <p:nvPr/>
        </p:nvSpPr>
        <p:spPr>
          <a:xfrm>
            <a:off x="2626399" y="2152848"/>
            <a:ext cx="1085903"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lt1"/>
                </a:solidFill>
                <a:latin typeface="Arial"/>
                <a:ea typeface="Arial"/>
                <a:cs typeface="Arial"/>
                <a:sym typeface="Arial"/>
              </a:rPr>
              <a:t>País</a:t>
            </a:r>
            <a:endParaRPr sz="1600">
              <a:solidFill>
                <a:schemeClr val="lt1"/>
              </a:solidFill>
              <a:latin typeface="Arial"/>
              <a:ea typeface="Arial"/>
              <a:cs typeface="Arial"/>
              <a:sym typeface="Arial"/>
            </a:endParaRPr>
          </a:p>
        </p:txBody>
      </p:sp>
      <p:cxnSp>
        <p:nvCxnSpPr>
          <p:cNvPr id="435" name="Google Shape;435;p15"/>
          <p:cNvCxnSpPr/>
          <p:nvPr/>
        </p:nvCxnSpPr>
        <p:spPr>
          <a:xfrm>
            <a:off x="2291418" y="3946615"/>
            <a:ext cx="1810018" cy="0"/>
          </a:xfrm>
          <a:prstGeom prst="straightConnector1">
            <a:avLst/>
          </a:prstGeom>
          <a:noFill/>
          <a:ln cap="flat" cmpd="sng" w="9525">
            <a:solidFill>
              <a:srgbClr val="D8D8D8"/>
            </a:solidFill>
            <a:prstDash val="solid"/>
            <a:miter lim="8000"/>
            <a:headEnd len="sm" w="sm" type="none"/>
            <a:tailEnd len="sm" w="sm" type="none"/>
          </a:ln>
        </p:spPr>
      </p:cxnSp>
      <p:cxnSp>
        <p:nvCxnSpPr>
          <p:cNvPr id="436" name="Google Shape;436;p15"/>
          <p:cNvCxnSpPr/>
          <p:nvPr/>
        </p:nvCxnSpPr>
        <p:spPr>
          <a:xfrm>
            <a:off x="2291418" y="4546597"/>
            <a:ext cx="1810018" cy="0"/>
          </a:xfrm>
          <a:prstGeom prst="straightConnector1">
            <a:avLst/>
          </a:prstGeom>
          <a:noFill/>
          <a:ln cap="flat" cmpd="sng" w="9525">
            <a:solidFill>
              <a:srgbClr val="D8D8D8"/>
            </a:solidFill>
            <a:prstDash val="solid"/>
            <a:miter lim="8000"/>
            <a:headEnd len="sm" w="sm" type="none"/>
            <a:tailEnd len="sm" w="sm" type="none"/>
          </a:ln>
        </p:spPr>
      </p:cxnSp>
      <p:sp>
        <p:nvSpPr>
          <p:cNvPr id="437" name="Google Shape;437;p15"/>
          <p:cNvSpPr txBox="1"/>
          <p:nvPr/>
        </p:nvSpPr>
        <p:spPr>
          <a:xfrm>
            <a:off x="2880475" y="2995064"/>
            <a:ext cx="631904" cy="2616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100">
                <a:solidFill>
                  <a:srgbClr val="595959"/>
                </a:solidFill>
                <a:latin typeface="Arial"/>
                <a:ea typeface="Arial"/>
                <a:cs typeface="Arial"/>
                <a:sym typeface="Arial"/>
              </a:rPr>
              <a:t>Canadá</a:t>
            </a:r>
            <a:endParaRPr sz="1100">
              <a:solidFill>
                <a:srgbClr val="595959"/>
              </a:solidFill>
              <a:latin typeface="Arial"/>
              <a:ea typeface="Arial"/>
              <a:cs typeface="Arial"/>
              <a:sym typeface="Arial"/>
            </a:endParaRPr>
          </a:p>
        </p:txBody>
      </p:sp>
      <p:sp>
        <p:nvSpPr>
          <p:cNvPr id="438" name="Google Shape;438;p15"/>
          <p:cNvSpPr txBox="1"/>
          <p:nvPr/>
        </p:nvSpPr>
        <p:spPr>
          <a:xfrm>
            <a:off x="2955015" y="4141591"/>
            <a:ext cx="482824" cy="2616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100">
                <a:solidFill>
                  <a:srgbClr val="595959"/>
                </a:solidFill>
                <a:latin typeface="Arial"/>
                <a:ea typeface="Arial"/>
                <a:cs typeface="Arial"/>
                <a:sym typeface="Arial"/>
              </a:rPr>
              <a:t>Chile</a:t>
            </a:r>
            <a:endParaRPr sz="1100">
              <a:solidFill>
                <a:srgbClr val="595959"/>
              </a:solidFill>
              <a:latin typeface="Arial"/>
              <a:ea typeface="Arial"/>
              <a:cs typeface="Arial"/>
              <a:sym typeface="Arial"/>
            </a:endParaRPr>
          </a:p>
        </p:txBody>
      </p:sp>
      <p:sp>
        <p:nvSpPr>
          <p:cNvPr id="439" name="Google Shape;439;p15"/>
          <p:cNvSpPr txBox="1"/>
          <p:nvPr/>
        </p:nvSpPr>
        <p:spPr>
          <a:xfrm>
            <a:off x="2889292" y="4705652"/>
            <a:ext cx="614271" cy="2616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100">
                <a:solidFill>
                  <a:srgbClr val="595959"/>
                </a:solidFill>
                <a:latin typeface="Arial"/>
                <a:ea typeface="Arial"/>
                <a:cs typeface="Arial"/>
                <a:sym typeface="Arial"/>
              </a:rPr>
              <a:t>España</a:t>
            </a:r>
            <a:endParaRPr sz="1100">
              <a:solidFill>
                <a:srgbClr val="595959"/>
              </a:solidFill>
              <a:latin typeface="Arial"/>
              <a:ea typeface="Arial"/>
              <a:cs typeface="Arial"/>
              <a:sym typeface="Arial"/>
            </a:endParaRPr>
          </a:p>
        </p:txBody>
      </p:sp>
      <p:sp>
        <p:nvSpPr>
          <p:cNvPr id="440" name="Google Shape;440;p15"/>
          <p:cNvSpPr/>
          <p:nvPr/>
        </p:nvSpPr>
        <p:spPr>
          <a:xfrm>
            <a:off x="7252524" y="2140522"/>
            <a:ext cx="2462190" cy="3099262"/>
          </a:xfrm>
          <a:prstGeom prst="roundRect">
            <a:avLst>
              <a:gd fmla="val 16667" name="adj"/>
            </a:avLst>
          </a:prstGeom>
          <a:solidFill>
            <a:schemeClr val="lt1"/>
          </a:solidFill>
          <a:ln>
            <a:noFill/>
          </a:ln>
          <a:effectLst>
            <a:outerShdw blurRad="533400" sx="102000" rotWithShape="0" algn="ctr" sy="102000">
              <a:srgbClr val="000000">
                <a:alpha val="1607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41" name="Google Shape;441;p15"/>
          <p:cNvSpPr/>
          <p:nvPr/>
        </p:nvSpPr>
        <p:spPr>
          <a:xfrm>
            <a:off x="7255194" y="2140523"/>
            <a:ext cx="2462190" cy="622612"/>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442" name="Google Shape;442;p15"/>
          <p:cNvCxnSpPr/>
          <p:nvPr/>
        </p:nvCxnSpPr>
        <p:spPr>
          <a:xfrm>
            <a:off x="4930934" y="3951705"/>
            <a:ext cx="1810018" cy="0"/>
          </a:xfrm>
          <a:prstGeom prst="straightConnector1">
            <a:avLst/>
          </a:prstGeom>
          <a:noFill/>
          <a:ln cap="flat" cmpd="sng" w="9525">
            <a:solidFill>
              <a:srgbClr val="D8D8D8"/>
            </a:solidFill>
            <a:prstDash val="solid"/>
            <a:miter lim="8000"/>
            <a:headEnd len="sm" w="sm" type="none"/>
            <a:tailEnd len="sm" w="sm" type="none"/>
          </a:ln>
        </p:spPr>
      </p:cxnSp>
      <p:cxnSp>
        <p:nvCxnSpPr>
          <p:cNvPr id="443" name="Google Shape;443;p15"/>
          <p:cNvCxnSpPr/>
          <p:nvPr/>
        </p:nvCxnSpPr>
        <p:spPr>
          <a:xfrm>
            <a:off x="4930934" y="4551687"/>
            <a:ext cx="1810018" cy="0"/>
          </a:xfrm>
          <a:prstGeom prst="straightConnector1">
            <a:avLst/>
          </a:prstGeom>
          <a:noFill/>
          <a:ln cap="flat" cmpd="sng" w="9525">
            <a:solidFill>
              <a:srgbClr val="D8D8D8"/>
            </a:solidFill>
            <a:prstDash val="solid"/>
            <a:miter lim="8000"/>
            <a:headEnd len="sm" w="sm" type="none"/>
            <a:tailEnd len="sm" w="sm" type="none"/>
          </a:ln>
        </p:spPr>
      </p:cxnSp>
      <p:sp>
        <p:nvSpPr>
          <p:cNvPr id="444" name="Google Shape;444;p15"/>
          <p:cNvSpPr txBox="1"/>
          <p:nvPr/>
        </p:nvSpPr>
        <p:spPr>
          <a:xfrm>
            <a:off x="4710513" y="3485235"/>
            <a:ext cx="2260273"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000">
                <a:solidFill>
                  <a:srgbClr val="595959"/>
                </a:solidFill>
                <a:latin typeface="Arial"/>
                <a:ea typeface="Arial"/>
                <a:cs typeface="Arial"/>
                <a:sym typeface="Arial"/>
              </a:rPr>
              <a:t>Licencia parental compartida para promover igualdad</a:t>
            </a:r>
            <a:endParaRPr sz="1000">
              <a:solidFill>
                <a:srgbClr val="595959"/>
              </a:solidFill>
              <a:latin typeface="Arial"/>
              <a:ea typeface="Arial"/>
              <a:cs typeface="Arial"/>
              <a:sym typeface="Arial"/>
            </a:endParaRPr>
          </a:p>
        </p:txBody>
      </p:sp>
      <p:sp>
        <p:nvSpPr>
          <p:cNvPr id="445" name="Google Shape;445;p15"/>
          <p:cNvSpPr txBox="1"/>
          <p:nvPr/>
        </p:nvSpPr>
        <p:spPr>
          <a:xfrm>
            <a:off x="4710512" y="4002689"/>
            <a:ext cx="2256967" cy="55399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000">
                <a:solidFill>
                  <a:srgbClr val="595959"/>
                </a:solidFill>
                <a:latin typeface="Arial"/>
                <a:ea typeface="Arial"/>
                <a:cs typeface="Arial"/>
                <a:sym typeface="Arial"/>
              </a:rPr>
              <a:t>Sello “Empresa Inclusiva” para organizaciones que promueven diversidad</a:t>
            </a:r>
            <a:endParaRPr sz="1000">
              <a:solidFill>
                <a:srgbClr val="595959"/>
              </a:solidFill>
              <a:latin typeface="Arial"/>
              <a:ea typeface="Arial"/>
              <a:cs typeface="Arial"/>
              <a:sym typeface="Arial"/>
            </a:endParaRPr>
          </a:p>
        </p:txBody>
      </p:sp>
      <p:sp>
        <p:nvSpPr>
          <p:cNvPr id="446" name="Google Shape;446;p15"/>
          <p:cNvSpPr txBox="1"/>
          <p:nvPr/>
        </p:nvSpPr>
        <p:spPr>
          <a:xfrm>
            <a:off x="4707206" y="4636402"/>
            <a:ext cx="2260273"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000">
                <a:solidFill>
                  <a:srgbClr val="595959"/>
                </a:solidFill>
                <a:latin typeface="Arial"/>
                <a:ea typeface="Arial"/>
                <a:cs typeface="Arial"/>
                <a:sym typeface="Arial"/>
              </a:rPr>
              <a:t>Protocolos obligatorios contra el acoso laboral en empresas</a:t>
            </a:r>
            <a:endParaRPr sz="1000">
              <a:solidFill>
                <a:srgbClr val="595959"/>
              </a:solidFill>
              <a:latin typeface="Arial"/>
              <a:ea typeface="Arial"/>
              <a:cs typeface="Arial"/>
              <a:sym typeface="Arial"/>
            </a:endParaRPr>
          </a:p>
        </p:txBody>
      </p:sp>
      <p:cxnSp>
        <p:nvCxnSpPr>
          <p:cNvPr id="447" name="Google Shape;447;p15"/>
          <p:cNvCxnSpPr/>
          <p:nvPr/>
        </p:nvCxnSpPr>
        <p:spPr>
          <a:xfrm>
            <a:off x="7600045" y="3956795"/>
            <a:ext cx="1810018" cy="0"/>
          </a:xfrm>
          <a:prstGeom prst="straightConnector1">
            <a:avLst/>
          </a:prstGeom>
          <a:noFill/>
          <a:ln cap="flat" cmpd="sng" w="9525">
            <a:solidFill>
              <a:srgbClr val="D8D8D8"/>
            </a:solidFill>
            <a:prstDash val="solid"/>
            <a:miter lim="8000"/>
            <a:headEnd len="sm" w="sm" type="none"/>
            <a:tailEnd len="sm" w="sm" type="none"/>
          </a:ln>
        </p:spPr>
      </p:cxnSp>
      <p:cxnSp>
        <p:nvCxnSpPr>
          <p:cNvPr id="448" name="Google Shape;448;p15"/>
          <p:cNvCxnSpPr/>
          <p:nvPr/>
        </p:nvCxnSpPr>
        <p:spPr>
          <a:xfrm>
            <a:off x="7600045" y="4556777"/>
            <a:ext cx="1810018" cy="0"/>
          </a:xfrm>
          <a:prstGeom prst="straightConnector1">
            <a:avLst/>
          </a:prstGeom>
          <a:noFill/>
          <a:ln cap="flat" cmpd="sng" w="9525">
            <a:solidFill>
              <a:srgbClr val="D8D8D8"/>
            </a:solidFill>
            <a:prstDash val="solid"/>
            <a:miter lim="8000"/>
            <a:headEnd len="sm" w="sm" type="none"/>
            <a:tailEnd len="sm" w="sm" type="none"/>
          </a:ln>
        </p:spPr>
      </p:cxnSp>
      <p:sp>
        <p:nvSpPr>
          <p:cNvPr id="449" name="Google Shape;449;p15"/>
          <p:cNvSpPr txBox="1"/>
          <p:nvPr/>
        </p:nvSpPr>
        <p:spPr>
          <a:xfrm>
            <a:off x="7339488" y="3485235"/>
            <a:ext cx="2284491"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000">
                <a:solidFill>
                  <a:srgbClr val="595959"/>
                </a:solidFill>
                <a:latin typeface="Arial"/>
                <a:ea typeface="Arial"/>
                <a:cs typeface="Arial"/>
                <a:sym typeface="Arial"/>
              </a:rPr>
              <a:t>Inspira políticas internas de conciliación laboral</a:t>
            </a:r>
            <a:endParaRPr sz="1000">
              <a:solidFill>
                <a:srgbClr val="595959"/>
              </a:solidFill>
              <a:latin typeface="Arial"/>
              <a:ea typeface="Arial"/>
              <a:cs typeface="Arial"/>
              <a:sym typeface="Arial"/>
            </a:endParaRPr>
          </a:p>
        </p:txBody>
      </p:sp>
      <p:sp>
        <p:nvSpPr>
          <p:cNvPr id="450" name="Google Shape;450;p15"/>
          <p:cNvSpPr txBox="1"/>
          <p:nvPr/>
        </p:nvSpPr>
        <p:spPr>
          <a:xfrm>
            <a:off x="7358418" y="4072341"/>
            <a:ext cx="2265562"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000">
                <a:solidFill>
                  <a:srgbClr val="595959"/>
                </a:solidFill>
                <a:latin typeface="Arial"/>
                <a:ea typeface="Arial"/>
                <a:cs typeface="Arial"/>
                <a:sym typeface="Arial"/>
              </a:rPr>
              <a:t>Ecuador cuenta con el sello “Empresa Segura” como iniciativa similar</a:t>
            </a:r>
            <a:endParaRPr sz="1000">
              <a:solidFill>
                <a:srgbClr val="595959"/>
              </a:solidFill>
              <a:latin typeface="Arial"/>
              <a:ea typeface="Arial"/>
              <a:cs typeface="Arial"/>
              <a:sym typeface="Arial"/>
            </a:endParaRPr>
          </a:p>
        </p:txBody>
      </p:sp>
      <p:sp>
        <p:nvSpPr>
          <p:cNvPr id="451" name="Google Shape;451;p15"/>
          <p:cNvSpPr txBox="1"/>
          <p:nvPr/>
        </p:nvSpPr>
        <p:spPr>
          <a:xfrm>
            <a:off x="7337224" y="4559458"/>
            <a:ext cx="2284491"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000">
                <a:solidFill>
                  <a:srgbClr val="595959"/>
                </a:solidFill>
                <a:latin typeface="Arial"/>
                <a:ea typeface="Arial"/>
                <a:cs typeface="Arial"/>
                <a:sym typeface="Arial"/>
              </a:rPr>
              <a:t>Ecuador puede fortalecer su normativa interna con modelos similares</a:t>
            </a:r>
            <a:endParaRPr sz="1000">
              <a:solidFill>
                <a:srgbClr val="595959"/>
              </a:solidFill>
              <a:latin typeface="Arial"/>
              <a:ea typeface="Arial"/>
              <a:cs typeface="Arial"/>
              <a:sym typeface="Arial"/>
            </a:endParaRPr>
          </a:p>
        </p:txBody>
      </p:sp>
      <p:sp>
        <p:nvSpPr>
          <p:cNvPr id="452" name="Google Shape;452;p15"/>
          <p:cNvSpPr/>
          <p:nvPr/>
        </p:nvSpPr>
        <p:spPr>
          <a:xfrm rot="-5400000">
            <a:off x="364448" y="6192129"/>
            <a:ext cx="402772" cy="402772"/>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453" name="Google Shape;453;p15"/>
          <p:cNvSpPr txBox="1"/>
          <p:nvPr/>
        </p:nvSpPr>
        <p:spPr>
          <a:xfrm>
            <a:off x="1151657" y="1022117"/>
            <a:ext cx="9583750"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chemeClr val="accent4"/>
                </a:solidFill>
                <a:latin typeface="Playfair Display"/>
                <a:ea typeface="Playfair Display"/>
                <a:cs typeface="Playfair Display"/>
                <a:sym typeface="Playfair Display"/>
              </a:rPr>
              <a:t>Buenas Prácticas </a:t>
            </a:r>
            <a:r>
              <a:rPr b="1" lang="en-US" sz="2400">
                <a:solidFill>
                  <a:schemeClr val="dk1"/>
                </a:solidFill>
                <a:latin typeface="Playfair Display"/>
                <a:ea typeface="Playfair Display"/>
                <a:cs typeface="Playfair Display"/>
                <a:sym typeface="Playfair Display"/>
              </a:rPr>
              <a:t>Internacionales Aplicables </a:t>
            </a:r>
            <a:r>
              <a:rPr b="1" lang="en-US" sz="2400">
                <a:solidFill>
                  <a:srgbClr val="BFBFBF"/>
                </a:solidFill>
                <a:latin typeface="Playfair Display"/>
                <a:ea typeface="Playfair Display"/>
                <a:cs typeface="Playfair Display"/>
                <a:sym typeface="Playfair Display"/>
              </a:rPr>
              <a:t>al Sector Privado</a:t>
            </a:r>
            <a:endParaRPr b="1" sz="2400">
              <a:solidFill>
                <a:srgbClr val="BFBFBF"/>
              </a:solidFill>
              <a:latin typeface="Playfair Display"/>
              <a:ea typeface="Playfair Display"/>
              <a:cs typeface="Playfair Display"/>
              <a:sym typeface="Playfair Display"/>
            </a:endParaRPr>
          </a:p>
        </p:txBody>
      </p:sp>
      <p:cxnSp>
        <p:nvCxnSpPr>
          <p:cNvPr id="454" name="Google Shape;454;p15"/>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455" name="Google Shape;455;p15"/>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rgbClr val="000000"/>
                </a:solidFill>
                <a:latin typeface="Arial"/>
                <a:ea typeface="Arial"/>
                <a:cs typeface="Arial"/>
                <a:sym typeface="Arial"/>
              </a:rPr>
              <a:t>2026</a:t>
            </a:r>
            <a:endParaRPr b="1" sz="1200">
              <a:solidFill>
                <a:srgbClr val="000000"/>
              </a:solidFill>
              <a:latin typeface="Arial"/>
              <a:ea typeface="Arial"/>
              <a:cs typeface="Arial"/>
              <a:sym typeface="Arial"/>
            </a:endParaRPr>
          </a:p>
        </p:txBody>
      </p:sp>
      <p:sp>
        <p:nvSpPr>
          <p:cNvPr id="456" name="Google Shape;456;p15"/>
          <p:cNvSpPr/>
          <p:nvPr/>
        </p:nvSpPr>
        <p:spPr>
          <a:xfrm>
            <a:off x="316516" y="2436440"/>
            <a:ext cx="95862" cy="95862"/>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7" name="Google Shape;457;p15"/>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8" name="Google Shape;458;p15"/>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sp>
        <p:nvSpPr>
          <p:cNvPr id="459" name="Google Shape;459;p15"/>
          <p:cNvSpPr txBox="1"/>
          <p:nvPr/>
        </p:nvSpPr>
        <p:spPr>
          <a:xfrm>
            <a:off x="412378" y="269501"/>
            <a:ext cx="588155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Fundamentos legales y normativos </a:t>
            </a:r>
            <a:endParaRPr b="1" sz="1200">
              <a:solidFill>
                <a:schemeClr val="dk1"/>
              </a:solidFill>
              <a:latin typeface="Playfair Display"/>
              <a:ea typeface="Playfair Display"/>
              <a:cs typeface="Playfair Display"/>
              <a:sym typeface="Playfair Display"/>
            </a:endParaRPr>
          </a:p>
        </p:txBody>
      </p:sp>
      <p:cxnSp>
        <p:nvCxnSpPr>
          <p:cNvPr id="460" name="Google Shape;460;p15"/>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sp>
        <p:nvSpPr>
          <p:cNvPr id="461" name="Google Shape;461;p15"/>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462" name="Google Shape;462;p15"/>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dk1"/>
                </a:solidFill>
                <a:latin typeface="Arial"/>
                <a:ea typeface="Arial"/>
                <a:cs typeface="Arial"/>
                <a:sym typeface="Arial"/>
              </a:rPr>
              <a:t>ESTUDIO</a:t>
            </a:r>
            <a:endParaRPr/>
          </a:p>
        </p:txBody>
      </p:sp>
      <p:pic>
        <p:nvPicPr>
          <p:cNvPr id="463" name="Google Shape;463;p15"/>
          <p:cNvPicPr preferRelativeResize="0"/>
          <p:nvPr/>
        </p:nvPicPr>
        <p:blipFill rotWithShape="1">
          <a:blip r:embed="rId3">
            <a:alphaModFix/>
          </a:blip>
          <a:srcRect b="0" l="0" r="0" t="0"/>
          <a:stretch/>
        </p:blipFill>
        <p:spPr>
          <a:xfrm>
            <a:off x="10351499" y="176461"/>
            <a:ext cx="1666771" cy="399331"/>
          </a:xfrm>
          <a:prstGeom prst="rect">
            <a:avLst/>
          </a:prstGeom>
          <a:noFill/>
          <a:ln>
            <a:noFill/>
          </a:ln>
        </p:spPr>
      </p:pic>
      <p:sp>
        <p:nvSpPr>
          <p:cNvPr id="464" name="Google Shape;464;p15"/>
          <p:cNvSpPr txBox="1"/>
          <p:nvPr/>
        </p:nvSpPr>
        <p:spPr>
          <a:xfrm>
            <a:off x="4850098" y="2151111"/>
            <a:ext cx="1890854"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lt1"/>
                </a:solidFill>
                <a:latin typeface="Arial"/>
                <a:ea typeface="Arial"/>
                <a:cs typeface="Arial"/>
                <a:sym typeface="Arial"/>
              </a:rPr>
              <a:t>Práctica Destacada</a:t>
            </a:r>
            <a:endParaRPr sz="1600">
              <a:solidFill>
                <a:schemeClr val="lt1"/>
              </a:solidFill>
              <a:latin typeface="Arial"/>
              <a:ea typeface="Arial"/>
              <a:cs typeface="Arial"/>
              <a:sym typeface="Arial"/>
            </a:endParaRPr>
          </a:p>
        </p:txBody>
      </p:sp>
      <p:sp>
        <p:nvSpPr>
          <p:cNvPr id="465" name="Google Shape;465;p15"/>
          <p:cNvSpPr txBox="1"/>
          <p:nvPr/>
        </p:nvSpPr>
        <p:spPr>
          <a:xfrm>
            <a:off x="7270115" y="2168974"/>
            <a:ext cx="2444600"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lt1"/>
                </a:solidFill>
                <a:latin typeface="Arial"/>
                <a:ea typeface="Arial"/>
                <a:cs typeface="Arial"/>
                <a:sym typeface="Arial"/>
              </a:rPr>
              <a:t>Aplicación en Ecuador</a:t>
            </a:r>
            <a:endParaRPr/>
          </a:p>
        </p:txBody>
      </p:sp>
      <p:sp>
        <p:nvSpPr>
          <p:cNvPr id="466" name="Google Shape;466;p15"/>
          <p:cNvSpPr txBox="1"/>
          <p:nvPr/>
        </p:nvSpPr>
        <p:spPr>
          <a:xfrm>
            <a:off x="2907726" y="3554485"/>
            <a:ext cx="577401" cy="2616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100">
                <a:solidFill>
                  <a:srgbClr val="595959"/>
                </a:solidFill>
                <a:latin typeface="Arial"/>
                <a:ea typeface="Arial"/>
                <a:cs typeface="Arial"/>
                <a:sym typeface="Arial"/>
              </a:rPr>
              <a:t>Suecia</a:t>
            </a:r>
            <a:endParaRPr sz="1100">
              <a:solidFill>
                <a:srgbClr val="595959"/>
              </a:solidFill>
              <a:latin typeface="Arial"/>
              <a:ea typeface="Arial"/>
              <a:cs typeface="Arial"/>
              <a:sym typeface="Arial"/>
            </a:endParaRPr>
          </a:p>
        </p:txBody>
      </p:sp>
      <p:cxnSp>
        <p:nvCxnSpPr>
          <p:cNvPr id="467" name="Google Shape;467;p15"/>
          <p:cNvCxnSpPr/>
          <p:nvPr/>
        </p:nvCxnSpPr>
        <p:spPr>
          <a:xfrm>
            <a:off x="2291418" y="3416124"/>
            <a:ext cx="1810018" cy="0"/>
          </a:xfrm>
          <a:prstGeom prst="straightConnector1">
            <a:avLst/>
          </a:prstGeom>
          <a:noFill/>
          <a:ln cap="flat" cmpd="sng" w="9525">
            <a:solidFill>
              <a:srgbClr val="D8D8D8"/>
            </a:solidFill>
            <a:prstDash val="solid"/>
            <a:miter lim="8000"/>
            <a:headEnd len="sm" w="sm" type="none"/>
            <a:tailEnd len="sm" w="sm" type="none"/>
          </a:ln>
        </p:spPr>
      </p:cxnSp>
      <p:cxnSp>
        <p:nvCxnSpPr>
          <p:cNvPr id="468" name="Google Shape;468;p15"/>
          <p:cNvCxnSpPr/>
          <p:nvPr/>
        </p:nvCxnSpPr>
        <p:spPr>
          <a:xfrm>
            <a:off x="4930934" y="3421214"/>
            <a:ext cx="1810018" cy="0"/>
          </a:xfrm>
          <a:prstGeom prst="straightConnector1">
            <a:avLst/>
          </a:prstGeom>
          <a:noFill/>
          <a:ln cap="flat" cmpd="sng" w="9525">
            <a:solidFill>
              <a:srgbClr val="D8D8D8"/>
            </a:solidFill>
            <a:prstDash val="solid"/>
            <a:miter lim="8000"/>
            <a:headEnd len="sm" w="sm" type="none"/>
            <a:tailEnd len="sm" w="sm" type="none"/>
          </a:ln>
        </p:spPr>
      </p:cxnSp>
      <p:cxnSp>
        <p:nvCxnSpPr>
          <p:cNvPr id="469" name="Google Shape;469;p15"/>
          <p:cNvCxnSpPr/>
          <p:nvPr/>
        </p:nvCxnSpPr>
        <p:spPr>
          <a:xfrm>
            <a:off x="7600045" y="3426304"/>
            <a:ext cx="1810018" cy="0"/>
          </a:xfrm>
          <a:prstGeom prst="straightConnector1">
            <a:avLst/>
          </a:prstGeom>
          <a:noFill/>
          <a:ln cap="flat" cmpd="sng" w="9525">
            <a:solidFill>
              <a:srgbClr val="D8D8D8"/>
            </a:solidFill>
            <a:prstDash val="solid"/>
            <a:miter lim="8000"/>
            <a:headEnd len="sm" w="sm" type="none"/>
            <a:tailEnd len="sm" w="sm" type="none"/>
          </a:ln>
        </p:spPr>
      </p:cxnSp>
      <p:sp>
        <p:nvSpPr>
          <p:cNvPr id="470" name="Google Shape;470;p15"/>
          <p:cNvSpPr txBox="1"/>
          <p:nvPr/>
        </p:nvSpPr>
        <p:spPr>
          <a:xfrm>
            <a:off x="4713819" y="2946453"/>
            <a:ext cx="2256967"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000">
                <a:solidFill>
                  <a:srgbClr val="595959"/>
                </a:solidFill>
                <a:latin typeface="Arial"/>
                <a:ea typeface="Arial"/>
                <a:cs typeface="Arial"/>
                <a:sym typeface="Arial"/>
              </a:rPr>
              <a:t>Auditorías salariales obligatorias por género</a:t>
            </a:r>
            <a:endParaRPr sz="1000">
              <a:solidFill>
                <a:srgbClr val="595959"/>
              </a:solidFill>
              <a:latin typeface="Arial"/>
              <a:ea typeface="Arial"/>
              <a:cs typeface="Arial"/>
              <a:sym typeface="Arial"/>
            </a:endParaRPr>
          </a:p>
        </p:txBody>
      </p:sp>
      <p:sp>
        <p:nvSpPr>
          <p:cNvPr id="471" name="Google Shape;471;p15"/>
          <p:cNvSpPr txBox="1"/>
          <p:nvPr/>
        </p:nvSpPr>
        <p:spPr>
          <a:xfrm>
            <a:off x="7339489" y="2925814"/>
            <a:ext cx="2256967"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000">
                <a:solidFill>
                  <a:srgbClr val="595959"/>
                </a:solidFill>
                <a:latin typeface="Arial"/>
                <a:ea typeface="Arial"/>
                <a:cs typeface="Arial"/>
                <a:sym typeface="Arial"/>
              </a:rPr>
              <a:t>Puede replicarse en empresas privadas con apoyo del Ministerio de Trabajo</a:t>
            </a:r>
            <a:endParaRPr sz="1000">
              <a:solidFill>
                <a:srgbClr val="595959"/>
              </a:solidFill>
              <a:latin typeface="Arial"/>
              <a:ea typeface="Arial"/>
              <a:cs typeface="Arial"/>
              <a:sym typeface="Arial"/>
            </a:endParaRPr>
          </a:p>
        </p:txBody>
      </p:sp>
    </p:spTree>
  </p:cSld>
  <p:clrMapOvr>
    <a:masterClrMapping/>
  </p:clrMapOvr>
  <p:transition spd="slow">
    <p:wipe dir="l"/>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pic>
        <p:nvPicPr>
          <p:cNvPr id="476" name="Google Shape;476;p16"/>
          <p:cNvPicPr preferRelativeResize="0"/>
          <p:nvPr>
            <p:ph idx="2" type="pic"/>
          </p:nvPr>
        </p:nvPicPr>
        <p:blipFill rotWithShape="1">
          <a:blip r:embed="rId3">
            <a:alphaModFix/>
          </a:blip>
          <a:srcRect b="5989" l="0" r="0" t="5989"/>
          <a:stretch/>
        </p:blipFill>
        <p:spPr>
          <a:xfrm>
            <a:off x="767220" y="871849"/>
            <a:ext cx="10586580" cy="5241653"/>
          </a:xfrm>
          <a:prstGeom prst="rect">
            <a:avLst/>
          </a:prstGeom>
          <a:noFill/>
          <a:ln>
            <a:noFill/>
          </a:ln>
        </p:spPr>
      </p:pic>
      <p:sp>
        <p:nvSpPr>
          <p:cNvPr id="477" name="Google Shape;477;p16"/>
          <p:cNvSpPr/>
          <p:nvPr/>
        </p:nvSpPr>
        <p:spPr>
          <a:xfrm>
            <a:off x="767219" y="871210"/>
            <a:ext cx="10586577" cy="5241653"/>
          </a:xfrm>
          <a:prstGeom prst="rect">
            <a:avLst/>
          </a:prstGeom>
          <a:solidFill>
            <a:schemeClr val="dk1">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8" name="Google Shape;478;p16"/>
          <p:cNvSpPr/>
          <p:nvPr/>
        </p:nvSpPr>
        <p:spPr>
          <a:xfrm>
            <a:off x="5873625" y="5405616"/>
            <a:ext cx="444750" cy="70788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9" name="Google Shape;479;p16"/>
          <p:cNvSpPr/>
          <p:nvPr/>
        </p:nvSpPr>
        <p:spPr>
          <a:xfrm>
            <a:off x="5827019" y="857250"/>
            <a:ext cx="444750" cy="70788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0" name="Google Shape;480;p16"/>
          <p:cNvSpPr/>
          <p:nvPr/>
        </p:nvSpPr>
        <p:spPr>
          <a:xfrm flipH="1" rot="10800000">
            <a:off x="767219" y="2363613"/>
            <a:ext cx="10586580" cy="2057948"/>
          </a:xfrm>
          <a:prstGeom prst="rect">
            <a:avLst/>
          </a:prstGeom>
          <a:solidFill>
            <a:schemeClr val="lt1">
              <a:alpha val="12157"/>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1" name="Google Shape;481;p16"/>
          <p:cNvSpPr txBox="1"/>
          <p:nvPr/>
        </p:nvSpPr>
        <p:spPr>
          <a:xfrm>
            <a:off x="3563788" y="2735032"/>
            <a:ext cx="5064425"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chemeClr val="accent4"/>
                </a:solidFill>
                <a:latin typeface="Playfair Display"/>
                <a:ea typeface="Playfair Display"/>
                <a:cs typeface="Playfair Display"/>
                <a:sym typeface="Playfair Display"/>
              </a:rPr>
              <a:t>Fundamentos</a:t>
            </a:r>
            <a:endParaRPr b="1" sz="4000">
              <a:solidFill>
                <a:schemeClr val="dk1"/>
              </a:solidFill>
              <a:latin typeface="Playfair Display"/>
              <a:ea typeface="Playfair Display"/>
              <a:cs typeface="Playfair Display"/>
              <a:sym typeface="Playfair Display"/>
            </a:endParaRPr>
          </a:p>
        </p:txBody>
      </p:sp>
      <p:sp>
        <p:nvSpPr>
          <p:cNvPr id="482" name="Google Shape;482;p16"/>
          <p:cNvSpPr/>
          <p:nvPr/>
        </p:nvSpPr>
        <p:spPr>
          <a:xfrm rot="-5400000">
            <a:off x="364448" y="6192129"/>
            <a:ext cx="402772" cy="402772"/>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483" name="Google Shape;483;p16"/>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484" name="Google Shape;484;p16"/>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cxnSp>
        <p:nvCxnSpPr>
          <p:cNvPr id="485" name="Google Shape;485;p16"/>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486" name="Google Shape;486;p16"/>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7" name="Google Shape;487;p16"/>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8" name="Google Shape;488;p16"/>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sp>
        <p:nvSpPr>
          <p:cNvPr id="489" name="Google Shape;489;p16"/>
          <p:cNvSpPr txBox="1"/>
          <p:nvPr/>
        </p:nvSpPr>
        <p:spPr>
          <a:xfrm>
            <a:off x="3690649" y="3478076"/>
            <a:ext cx="4739713"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lt1"/>
                </a:solidFill>
                <a:latin typeface="Arial"/>
                <a:ea typeface="Arial"/>
                <a:cs typeface="Arial"/>
                <a:sym typeface="Arial"/>
              </a:rPr>
              <a:t>CONVENIOS INTERNACIONALES (OIT 100 Y 111)</a:t>
            </a:r>
            <a:endParaRPr/>
          </a:p>
        </p:txBody>
      </p:sp>
      <p:sp>
        <p:nvSpPr>
          <p:cNvPr id="490" name="Google Shape;490;p16"/>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17"/>
          <p:cNvSpPr txBox="1"/>
          <p:nvPr/>
        </p:nvSpPr>
        <p:spPr>
          <a:xfrm>
            <a:off x="5665891" y="1140595"/>
            <a:ext cx="6046805"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accent4"/>
                </a:solidFill>
                <a:latin typeface="Playfair Display"/>
                <a:ea typeface="Playfair Display"/>
                <a:cs typeface="Playfair Display"/>
                <a:sym typeface="Playfair Display"/>
              </a:rPr>
              <a:t>1.2. Convenios </a:t>
            </a:r>
            <a:r>
              <a:rPr b="1" lang="en-US" sz="3200">
                <a:solidFill>
                  <a:schemeClr val="lt1"/>
                </a:solidFill>
                <a:latin typeface="Playfair Display"/>
                <a:ea typeface="Playfair Display"/>
                <a:cs typeface="Playfair Display"/>
                <a:sym typeface="Playfair Display"/>
              </a:rPr>
              <a:t>internacionales</a:t>
            </a:r>
            <a:endParaRPr b="1" sz="3200">
              <a:solidFill>
                <a:schemeClr val="lt1"/>
              </a:solidFill>
              <a:latin typeface="Playfair Display"/>
              <a:ea typeface="Playfair Display"/>
              <a:cs typeface="Playfair Display"/>
              <a:sym typeface="Playfair Display"/>
            </a:endParaRPr>
          </a:p>
        </p:txBody>
      </p:sp>
      <p:sp>
        <p:nvSpPr>
          <p:cNvPr id="496" name="Google Shape;496;p17"/>
          <p:cNvSpPr txBox="1"/>
          <p:nvPr/>
        </p:nvSpPr>
        <p:spPr>
          <a:xfrm>
            <a:off x="5665891" y="1666888"/>
            <a:ext cx="3956649"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BFBFBF"/>
                </a:solidFill>
                <a:latin typeface="Playfair Display"/>
                <a:ea typeface="Playfair Display"/>
                <a:cs typeface="Playfair Display"/>
                <a:sym typeface="Playfair Display"/>
              </a:rPr>
              <a:t>(OIT 100 y 111)</a:t>
            </a:r>
            <a:endParaRPr b="1" sz="2800">
              <a:solidFill>
                <a:srgbClr val="BFBFBF"/>
              </a:solidFill>
              <a:latin typeface="Playfair Display"/>
              <a:ea typeface="Playfair Display"/>
              <a:cs typeface="Playfair Display"/>
              <a:sym typeface="Playfair Display"/>
            </a:endParaRPr>
          </a:p>
        </p:txBody>
      </p:sp>
      <p:sp>
        <p:nvSpPr>
          <p:cNvPr id="497" name="Google Shape;497;p17"/>
          <p:cNvSpPr/>
          <p:nvPr/>
        </p:nvSpPr>
        <p:spPr>
          <a:xfrm>
            <a:off x="5713569" y="2188426"/>
            <a:ext cx="4696024" cy="1521057"/>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1050">
                <a:solidFill>
                  <a:schemeClr val="lt1"/>
                </a:solidFill>
                <a:latin typeface="Arial"/>
                <a:ea typeface="Arial"/>
                <a:cs typeface="Arial"/>
                <a:sym typeface="Arial"/>
              </a:rPr>
              <a:t>La Organización Internacional del Trabajo (OIT), como organismo especializado de las Naciones Unidas, ha desarrollado instrumentos jurídicos internacionales que promueven la justicia social, la equidad y la protección de los derechos laborales. Entre estos, los Convenios 100 y 111 constituyen pilares fundamentales en la lucha contra la discriminación y en la promoción de la igualdad de trato y oportunidades en el empleo y la remuneración.</a:t>
            </a:r>
            <a:endParaRPr/>
          </a:p>
        </p:txBody>
      </p:sp>
      <p:sp>
        <p:nvSpPr>
          <p:cNvPr id="498" name="Google Shape;498;p17"/>
          <p:cNvSpPr/>
          <p:nvPr/>
        </p:nvSpPr>
        <p:spPr>
          <a:xfrm>
            <a:off x="6674960" y="4275252"/>
            <a:ext cx="3571904" cy="1036309"/>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1050">
                <a:solidFill>
                  <a:schemeClr val="lt1"/>
                </a:solidFill>
                <a:latin typeface="Arial"/>
                <a:ea typeface="Arial"/>
                <a:cs typeface="Arial"/>
                <a:sym typeface="Arial"/>
              </a:rPr>
              <a:t>Ecuador, como Estado miembro de la OIT, ha ratificado ambos convenios, comprometiéndose a su implementación efectiva en el marco legal nacional, tanto en el sector público como en el privado.</a:t>
            </a:r>
            <a:endParaRPr/>
          </a:p>
        </p:txBody>
      </p:sp>
      <p:sp>
        <p:nvSpPr>
          <p:cNvPr id="499" name="Google Shape;499;p17"/>
          <p:cNvSpPr/>
          <p:nvPr/>
        </p:nvSpPr>
        <p:spPr>
          <a:xfrm rot="5400000">
            <a:off x="6167570" y="4424668"/>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0" name="Google Shape;500;p17"/>
          <p:cNvSpPr/>
          <p:nvPr/>
        </p:nvSpPr>
        <p:spPr>
          <a:xfrm rot="-5400000">
            <a:off x="364448" y="6192129"/>
            <a:ext cx="402772" cy="402772"/>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01" name="Google Shape;501;p17"/>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502" name="Google Shape;502;p17"/>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503" name="Google Shape;503;p17"/>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4" name="Google Shape;504;p17"/>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5" name="Google Shape;505;p17"/>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pic>
        <p:nvPicPr>
          <p:cNvPr id="506" name="Google Shape;506;p17"/>
          <p:cNvPicPr preferRelativeResize="0"/>
          <p:nvPr>
            <p:ph idx="2" type="pic"/>
          </p:nvPr>
        </p:nvPicPr>
        <p:blipFill rotWithShape="1">
          <a:blip r:embed="rId3">
            <a:alphaModFix/>
          </a:blip>
          <a:srcRect b="0" l="609" r="22028" t="0"/>
          <a:stretch/>
        </p:blipFill>
        <p:spPr>
          <a:xfrm>
            <a:off x="939800" y="1355725"/>
            <a:ext cx="4160838" cy="4033838"/>
          </a:xfrm>
          <a:prstGeom prst="rect">
            <a:avLst/>
          </a:prstGeom>
          <a:noFill/>
          <a:ln>
            <a:noFill/>
          </a:ln>
        </p:spPr>
      </p:pic>
      <p:sp>
        <p:nvSpPr>
          <p:cNvPr id="507" name="Google Shape;507;p17"/>
          <p:cNvSpPr txBox="1"/>
          <p:nvPr/>
        </p:nvSpPr>
        <p:spPr>
          <a:xfrm>
            <a:off x="412378" y="269501"/>
            <a:ext cx="588155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Convenios Internacionales (OIT 100 y 111)</a:t>
            </a:r>
            <a:endParaRPr/>
          </a:p>
        </p:txBody>
      </p:sp>
      <p:cxnSp>
        <p:nvCxnSpPr>
          <p:cNvPr id="508" name="Google Shape;508;p17"/>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sp>
        <p:nvSpPr>
          <p:cNvPr id="509" name="Google Shape;509;p17"/>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510" name="Google Shape;510;p17"/>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511" name="Google Shape;511;p17"/>
          <p:cNvPicPr preferRelativeResize="0"/>
          <p:nvPr/>
        </p:nvPicPr>
        <p:blipFill rotWithShape="1">
          <a:blip r:embed="rId4">
            <a:alphaModFix/>
          </a:blip>
          <a:srcRect b="0" l="0" r="0" t="0"/>
          <a:stretch/>
        </p:blipFill>
        <p:spPr>
          <a:xfrm>
            <a:off x="10351499" y="176461"/>
            <a:ext cx="1666771" cy="399331"/>
          </a:xfrm>
          <a:prstGeom prst="rect">
            <a:avLst/>
          </a:prstGeom>
          <a:noFill/>
          <a:ln>
            <a:noFill/>
          </a:ln>
        </p:spPr>
      </p:pic>
      <p:sp>
        <p:nvSpPr>
          <p:cNvPr id="512" name="Google Shape;512;p17"/>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pic>
        <p:nvPicPr>
          <p:cNvPr id="517" name="Google Shape;517;p18"/>
          <p:cNvPicPr preferRelativeResize="0"/>
          <p:nvPr>
            <p:ph idx="3" type="pic"/>
          </p:nvPr>
        </p:nvPicPr>
        <p:blipFill rotWithShape="1">
          <a:blip r:embed="rId3">
            <a:alphaModFix/>
          </a:blip>
          <a:srcRect b="0" l="11164" r="11164" t="0"/>
          <a:stretch/>
        </p:blipFill>
        <p:spPr>
          <a:xfrm>
            <a:off x="5848959" y="2029756"/>
            <a:ext cx="5462588" cy="3956050"/>
          </a:xfrm>
          <a:prstGeom prst="rect">
            <a:avLst/>
          </a:prstGeom>
          <a:noFill/>
          <a:ln>
            <a:noFill/>
          </a:ln>
        </p:spPr>
      </p:pic>
      <p:sp>
        <p:nvSpPr>
          <p:cNvPr id="518" name="Google Shape;518;p18"/>
          <p:cNvSpPr/>
          <p:nvPr/>
        </p:nvSpPr>
        <p:spPr>
          <a:xfrm>
            <a:off x="5843272" y="5758976"/>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9" name="Google Shape;519;p18"/>
          <p:cNvSpPr/>
          <p:nvPr/>
        </p:nvSpPr>
        <p:spPr>
          <a:xfrm>
            <a:off x="1664694" y="4291734"/>
            <a:ext cx="3552921"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1200">
                <a:solidFill>
                  <a:schemeClr val="lt1"/>
                </a:solidFill>
                <a:latin typeface="Arial"/>
                <a:ea typeface="Arial"/>
                <a:cs typeface="Arial"/>
                <a:sym typeface="Arial"/>
              </a:rPr>
              <a:t>El artículo 1 define “remuneración” como:</a:t>
            </a:r>
            <a:endParaRPr b="1" i="1" sz="1200">
              <a:solidFill>
                <a:schemeClr val="lt1"/>
              </a:solidFill>
              <a:latin typeface="Arial"/>
              <a:ea typeface="Arial"/>
              <a:cs typeface="Arial"/>
              <a:sym typeface="Arial"/>
            </a:endParaRPr>
          </a:p>
        </p:txBody>
      </p:sp>
      <p:sp>
        <p:nvSpPr>
          <p:cNvPr id="520" name="Google Shape;520;p18"/>
          <p:cNvSpPr txBox="1"/>
          <p:nvPr/>
        </p:nvSpPr>
        <p:spPr>
          <a:xfrm>
            <a:off x="895556" y="922563"/>
            <a:ext cx="5862221"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accent4"/>
                </a:solidFill>
                <a:latin typeface="Playfair Display"/>
                <a:ea typeface="Playfair Display"/>
                <a:cs typeface="Playfair Display"/>
                <a:sym typeface="Playfair Display"/>
              </a:rPr>
              <a:t>Convenio </a:t>
            </a:r>
            <a:r>
              <a:rPr b="1" lang="en-US" sz="3200">
                <a:solidFill>
                  <a:schemeClr val="lt1"/>
                </a:solidFill>
                <a:latin typeface="Playfair Display"/>
                <a:ea typeface="Playfair Display"/>
                <a:cs typeface="Playfair Display"/>
                <a:sym typeface="Playfair Display"/>
              </a:rPr>
              <a:t>100 de la OIT: </a:t>
            </a:r>
            <a:r>
              <a:rPr b="1" lang="en-US" sz="2800">
                <a:solidFill>
                  <a:srgbClr val="BFBFBF"/>
                </a:solidFill>
                <a:latin typeface="Playfair Display"/>
                <a:ea typeface="Playfair Display"/>
                <a:cs typeface="Playfair Display"/>
                <a:sym typeface="Playfair Display"/>
              </a:rPr>
              <a:t>Igualdad de Remuneración (1951)</a:t>
            </a:r>
            <a:endParaRPr b="1" sz="2800">
              <a:solidFill>
                <a:srgbClr val="BFBFBF"/>
              </a:solidFill>
              <a:latin typeface="Playfair Display"/>
              <a:ea typeface="Playfair Display"/>
              <a:cs typeface="Playfair Display"/>
              <a:sym typeface="Playfair Display"/>
            </a:endParaRPr>
          </a:p>
        </p:txBody>
      </p:sp>
      <p:sp>
        <p:nvSpPr>
          <p:cNvPr id="521" name="Google Shape;521;p18"/>
          <p:cNvSpPr/>
          <p:nvPr/>
        </p:nvSpPr>
        <p:spPr>
          <a:xfrm>
            <a:off x="1331480" y="2836927"/>
            <a:ext cx="4177886" cy="1278683"/>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1050">
                <a:solidFill>
                  <a:schemeClr val="lt1"/>
                </a:solidFill>
                <a:latin typeface="Arial"/>
                <a:ea typeface="Arial"/>
                <a:cs typeface="Arial"/>
                <a:sym typeface="Arial"/>
              </a:rPr>
              <a:t>El Convenio 100 establece el principio de “igualdad de remuneración entre la mano de obra masculina y la mano de obra femenina por un trabajo de igual valor”. Este principio no se limita al salario base, sino que incluye todos los elementos de la remuneración: bonificaciones, incentivos, beneficios en especie, etc.</a:t>
            </a:r>
            <a:endParaRPr/>
          </a:p>
        </p:txBody>
      </p:sp>
      <p:sp>
        <p:nvSpPr>
          <p:cNvPr id="522" name="Google Shape;522;p18"/>
          <p:cNvSpPr/>
          <p:nvPr/>
        </p:nvSpPr>
        <p:spPr>
          <a:xfrm>
            <a:off x="1337178" y="2193010"/>
            <a:ext cx="426429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accent4"/>
                </a:solidFill>
                <a:latin typeface="Arial"/>
                <a:ea typeface="Arial"/>
                <a:cs typeface="Arial"/>
                <a:sym typeface="Arial"/>
              </a:rPr>
              <a:t>2.1. Contenido y Alcance</a:t>
            </a:r>
            <a:endParaRPr b="1" sz="2400">
              <a:solidFill>
                <a:schemeClr val="accent4"/>
              </a:solidFill>
              <a:latin typeface="Arial"/>
              <a:ea typeface="Arial"/>
              <a:cs typeface="Arial"/>
              <a:sym typeface="Arial"/>
            </a:endParaRPr>
          </a:p>
        </p:txBody>
      </p:sp>
      <p:sp>
        <p:nvSpPr>
          <p:cNvPr id="523" name="Google Shape;523;p18"/>
          <p:cNvSpPr/>
          <p:nvPr/>
        </p:nvSpPr>
        <p:spPr>
          <a:xfrm>
            <a:off x="1355291" y="4751416"/>
            <a:ext cx="3862324" cy="7939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1050">
                <a:solidFill>
                  <a:schemeClr val="lt1"/>
                </a:solidFill>
                <a:latin typeface="Arial"/>
                <a:ea typeface="Arial"/>
                <a:cs typeface="Arial"/>
                <a:sym typeface="Arial"/>
              </a:rPr>
              <a:t>“El salario o sueldo ordinario, básico o mínimo, y cualquier otra retribución en efectivo o en especie que el empleador pague directa o indirectamente al trabajador por el trabajo realizado.”</a:t>
            </a:r>
            <a:endParaRPr/>
          </a:p>
        </p:txBody>
      </p:sp>
      <p:sp>
        <p:nvSpPr>
          <p:cNvPr id="524" name="Google Shape;524;p18"/>
          <p:cNvSpPr/>
          <p:nvPr/>
        </p:nvSpPr>
        <p:spPr>
          <a:xfrm flipH="1" rot="5400000">
            <a:off x="2896962" y="2556405"/>
            <a:ext cx="126264" cy="126264"/>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25" name="Google Shape;525;p18"/>
          <p:cNvSpPr/>
          <p:nvPr/>
        </p:nvSpPr>
        <p:spPr>
          <a:xfrm>
            <a:off x="1397800" y="4403466"/>
            <a:ext cx="95862" cy="9586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6" name="Google Shape;526;p18"/>
          <p:cNvSpPr/>
          <p:nvPr/>
        </p:nvSpPr>
        <p:spPr>
          <a:xfrm rot="-5400000">
            <a:off x="364448" y="6192129"/>
            <a:ext cx="402772" cy="402772"/>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27" name="Google Shape;527;p18"/>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28" name="Google Shape;528;p18"/>
          <p:cNvSpPr txBox="1"/>
          <p:nvPr/>
        </p:nvSpPr>
        <p:spPr>
          <a:xfrm>
            <a:off x="455274" y="263099"/>
            <a:ext cx="550382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Convenios Internacionales (OIT 100 y 111)</a:t>
            </a:r>
            <a:endParaRPr/>
          </a:p>
        </p:txBody>
      </p:sp>
      <p:cxnSp>
        <p:nvCxnSpPr>
          <p:cNvPr id="529" name="Google Shape;529;p18"/>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cxnSp>
        <p:nvCxnSpPr>
          <p:cNvPr id="530" name="Google Shape;530;p18"/>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531" name="Google Shape;531;p18"/>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2" name="Google Shape;532;p18"/>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3" name="Google Shape;533;p18"/>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sp>
        <p:nvSpPr>
          <p:cNvPr id="534" name="Google Shape;534;p18"/>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535" name="Google Shape;535;p18"/>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536" name="Google Shape;536;p18"/>
          <p:cNvPicPr preferRelativeResize="0"/>
          <p:nvPr/>
        </p:nvPicPr>
        <p:blipFill rotWithShape="1">
          <a:blip r:embed="rId4">
            <a:alphaModFix/>
          </a:blip>
          <a:srcRect b="0" l="0" r="0" t="0"/>
          <a:stretch/>
        </p:blipFill>
        <p:spPr>
          <a:xfrm>
            <a:off x="10351499" y="176461"/>
            <a:ext cx="1666771" cy="399331"/>
          </a:xfrm>
          <a:prstGeom prst="rect">
            <a:avLst/>
          </a:prstGeom>
          <a:noFill/>
          <a:ln>
            <a:noFill/>
          </a:ln>
        </p:spPr>
      </p:pic>
      <p:sp>
        <p:nvSpPr>
          <p:cNvPr id="537" name="Google Shape;537;p18"/>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pic>
        <p:nvPicPr>
          <p:cNvPr id="542" name="Google Shape;542;p19"/>
          <p:cNvPicPr preferRelativeResize="0"/>
          <p:nvPr>
            <p:ph idx="2" type="pic"/>
          </p:nvPr>
        </p:nvPicPr>
        <p:blipFill rotWithShape="1">
          <a:blip r:embed="rId3">
            <a:alphaModFix/>
          </a:blip>
          <a:srcRect b="2356" l="0" r="0" t="2356"/>
          <a:stretch/>
        </p:blipFill>
        <p:spPr>
          <a:xfrm>
            <a:off x="3490362" y="1118332"/>
            <a:ext cx="3781731" cy="2405640"/>
          </a:xfrm>
          <a:prstGeom prst="rect">
            <a:avLst/>
          </a:prstGeom>
          <a:noFill/>
          <a:ln>
            <a:noFill/>
          </a:ln>
        </p:spPr>
      </p:pic>
      <p:pic>
        <p:nvPicPr>
          <p:cNvPr id="543" name="Google Shape;543;p19"/>
          <p:cNvPicPr preferRelativeResize="0"/>
          <p:nvPr>
            <p:ph idx="3" type="pic"/>
          </p:nvPr>
        </p:nvPicPr>
        <p:blipFill rotWithShape="1">
          <a:blip r:embed="rId4">
            <a:alphaModFix/>
          </a:blip>
          <a:srcRect b="0" l="5928" r="5928" t="0"/>
          <a:stretch/>
        </p:blipFill>
        <p:spPr>
          <a:xfrm>
            <a:off x="7272093" y="3528425"/>
            <a:ext cx="3781731" cy="2405640"/>
          </a:xfrm>
          <a:prstGeom prst="rect">
            <a:avLst/>
          </a:prstGeom>
          <a:noFill/>
          <a:ln>
            <a:noFill/>
          </a:ln>
        </p:spPr>
      </p:pic>
      <p:sp>
        <p:nvSpPr>
          <p:cNvPr id="544" name="Google Shape;544;p19"/>
          <p:cNvSpPr txBox="1"/>
          <p:nvPr/>
        </p:nvSpPr>
        <p:spPr>
          <a:xfrm rot="-5400000">
            <a:off x="-678381" y="3162149"/>
            <a:ext cx="4748188"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200">
                <a:solidFill>
                  <a:schemeClr val="accent4"/>
                </a:solidFill>
                <a:latin typeface="Playfair Display"/>
                <a:ea typeface="Playfair Display"/>
                <a:cs typeface="Playfair Display"/>
                <a:sym typeface="Playfair Display"/>
              </a:rPr>
              <a:t>Obligaciones </a:t>
            </a:r>
            <a:r>
              <a:rPr b="1" lang="en-US" sz="3200">
                <a:solidFill>
                  <a:schemeClr val="lt1"/>
                </a:solidFill>
                <a:latin typeface="Playfair Display"/>
                <a:ea typeface="Playfair Display"/>
                <a:cs typeface="Playfair Display"/>
                <a:sym typeface="Playfair Display"/>
              </a:rPr>
              <a:t>del Estado</a:t>
            </a:r>
            <a:endParaRPr b="1" sz="3200">
              <a:solidFill>
                <a:schemeClr val="lt1"/>
              </a:solidFill>
              <a:latin typeface="Playfair Display"/>
              <a:ea typeface="Playfair Display"/>
              <a:cs typeface="Playfair Display"/>
              <a:sym typeface="Playfair Display"/>
            </a:endParaRPr>
          </a:p>
        </p:txBody>
      </p:sp>
      <p:sp>
        <p:nvSpPr>
          <p:cNvPr id="545" name="Google Shape;545;p19"/>
          <p:cNvSpPr/>
          <p:nvPr/>
        </p:nvSpPr>
        <p:spPr>
          <a:xfrm>
            <a:off x="3490362" y="5966249"/>
            <a:ext cx="505919" cy="12748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6" name="Google Shape;546;p19"/>
          <p:cNvSpPr/>
          <p:nvPr/>
        </p:nvSpPr>
        <p:spPr>
          <a:xfrm>
            <a:off x="3409708" y="4279379"/>
            <a:ext cx="3525784" cy="1521057"/>
          </a:xfrm>
          <a:prstGeom prst="rect">
            <a:avLst/>
          </a:prstGeom>
          <a:noFill/>
          <a:ln>
            <a:noFill/>
          </a:ln>
        </p:spPr>
        <p:txBody>
          <a:bodyPr anchorCtr="0" anchor="t" bIns="45700" lIns="91425" spcFirstLastPara="1" rIns="91425" wrap="square" tIns="45700">
            <a:spAutoFit/>
          </a:bodyPr>
          <a:lstStyle/>
          <a:p>
            <a:pPr indent="-171450" lvl="0" marL="171450" marR="0" rtl="0" algn="l">
              <a:lnSpc>
                <a:spcPct val="150000"/>
              </a:lnSpc>
              <a:spcBef>
                <a:spcPts val="0"/>
              </a:spcBef>
              <a:spcAft>
                <a:spcPts val="0"/>
              </a:spcAft>
              <a:buClr>
                <a:schemeClr val="lt1"/>
              </a:buClr>
              <a:buSzPts val="1050"/>
              <a:buFont typeface="Arial"/>
              <a:buChar char="•"/>
            </a:pPr>
            <a:r>
              <a:rPr b="1" lang="en-US" sz="1050">
                <a:solidFill>
                  <a:schemeClr val="lt1"/>
                </a:solidFill>
                <a:latin typeface="Arial"/>
                <a:ea typeface="Arial"/>
                <a:cs typeface="Arial"/>
                <a:sym typeface="Arial"/>
              </a:rPr>
              <a:t>Promover y garantizar la aplicación del principio de igualdad de remuneración.</a:t>
            </a:r>
            <a:endParaRPr/>
          </a:p>
          <a:p>
            <a:pPr indent="-171450" lvl="0" marL="171450" marR="0" rtl="0" algn="l">
              <a:lnSpc>
                <a:spcPct val="150000"/>
              </a:lnSpc>
              <a:spcBef>
                <a:spcPts val="0"/>
              </a:spcBef>
              <a:spcAft>
                <a:spcPts val="0"/>
              </a:spcAft>
              <a:buClr>
                <a:schemeClr val="lt1"/>
              </a:buClr>
              <a:buSzPts val="1050"/>
              <a:buFont typeface="Arial"/>
              <a:buChar char="•"/>
            </a:pPr>
            <a:r>
              <a:rPr b="1" lang="en-US" sz="1050">
                <a:solidFill>
                  <a:schemeClr val="lt1"/>
                </a:solidFill>
                <a:latin typeface="Arial"/>
                <a:ea typeface="Arial"/>
                <a:cs typeface="Arial"/>
                <a:sym typeface="Arial"/>
              </a:rPr>
              <a:t>Establecer mecanismos de evaluación objetiva del valor del trabajo.</a:t>
            </a:r>
            <a:endParaRPr/>
          </a:p>
          <a:p>
            <a:pPr indent="-171450" lvl="0" marL="171450" marR="0" rtl="0" algn="l">
              <a:lnSpc>
                <a:spcPct val="150000"/>
              </a:lnSpc>
              <a:spcBef>
                <a:spcPts val="0"/>
              </a:spcBef>
              <a:spcAft>
                <a:spcPts val="0"/>
              </a:spcAft>
              <a:buClr>
                <a:schemeClr val="lt1"/>
              </a:buClr>
              <a:buSzPts val="1050"/>
              <a:buFont typeface="Arial"/>
              <a:buChar char="•"/>
            </a:pPr>
            <a:r>
              <a:rPr b="1" lang="en-US" sz="1050">
                <a:solidFill>
                  <a:schemeClr val="lt1"/>
                </a:solidFill>
                <a:latin typeface="Arial"/>
                <a:ea typeface="Arial"/>
                <a:cs typeface="Arial"/>
                <a:sym typeface="Arial"/>
              </a:rPr>
              <a:t>Incorporar el principio en la legislación nacional, convenios colectivos y políticas salariales.</a:t>
            </a:r>
            <a:endParaRPr/>
          </a:p>
        </p:txBody>
      </p:sp>
      <p:sp>
        <p:nvSpPr>
          <p:cNvPr id="547" name="Google Shape;547;p19"/>
          <p:cNvSpPr/>
          <p:nvPr/>
        </p:nvSpPr>
        <p:spPr>
          <a:xfrm>
            <a:off x="3409708" y="3649324"/>
            <a:ext cx="3620535"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lt1"/>
                </a:solidFill>
                <a:latin typeface="Arial"/>
                <a:ea typeface="Arial"/>
                <a:cs typeface="Arial"/>
                <a:sym typeface="Arial"/>
              </a:rPr>
              <a:t>Los Estados que ratifican el Convenio 100 se comprometen a:</a:t>
            </a:r>
            <a:endParaRPr b="1" sz="1800">
              <a:solidFill>
                <a:schemeClr val="lt1"/>
              </a:solidFill>
              <a:latin typeface="Arial"/>
              <a:ea typeface="Arial"/>
              <a:cs typeface="Arial"/>
              <a:sym typeface="Arial"/>
            </a:endParaRPr>
          </a:p>
        </p:txBody>
      </p:sp>
      <p:sp>
        <p:nvSpPr>
          <p:cNvPr id="548" name="Google Shape;548;p19"/>
          <p:cNvSpPr/>
          <p:nvPr/>
        </p:nvSpPr>
        <p:spPr>
          <a:xfrm>
            <a:off x="3626238" y="3116586"/>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9" name="Google Shape;549;p19"/>
          <p:cNvSpPr/>
          <p:nvPr/>
        </p:nvSpPr>
        <p:spPr>
          <a:xfrm rot="-5400000">
            <a:off x="364448" y="6192129"/>
            <a:ext cx="402772" cy="402772"/>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50" name="Google Shape;550;p19"/>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551" name="Google Shape;551;p19"/>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552" name="Google Shape;552;p19"/>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3" name="Google Shape;553;p19"/>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4" name="Google Shape;554;p19"/>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sp>
        <p:nvSpPr>
          <p:cNvPr id="555" name="Google Shape;555;p19"/>
          <p:cNvSpPr txBox="1"/>
          <p:nvPr/>
        </p:nvSpPr>
        <p:spPr>
          <a:xfrm>
            <a:off x="412378" y="269501"/>
            <a:ext cx="588155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Convenios Internacionales (OIT 100 y 111)</a:t>
            </a:r>
            <a:endParaRPr/>
          </a:p>
        </p:txBody>
      </p:sp>
      <p:cxnSp>
        <p:nvCxnSpPr>
          <p:cNvPr id="556" name="Google Shape;556;p19"/>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sp>
        <p:nvSpPr>
          <p:cNvPr id="557" name="Google Shape;557;p19"/>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558" name="Google Shape;558;p19"/>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559" name="Google Shape;559;p19"/>
          <p:cNvPicPr preferRelativeResize="0"/>
          <p:nvPr/>
        </p:nvPicPr>
        <p:blipFill rotWithShape="1">
          <a:blip r:embed="rId5">
            <a:alphaModFix/>
          </a:blip>
          <a:srcRect b="0" l="0" r="0" t="0"/>
          <a:stretch/>
        </p:blipFill>
        <p:spPr>
          <a:xfrm>
            <a:off x="10351499" y="176461"/>
            <a:ext cx="1666771" cy="399331"/>
          </a:xfrm>
          <a:prstGeom prst="rect">
            <a:avLst/>
          </a:prstGeom>
          <a:noFill/>
          <a:ln>
            <a:noFill/>
          </a:ln>
        </p:spPr>
      </p:pic>
      <p:sp>
        <p:nvSpPr>
          <p:cNvPr id="560" name="Google Shape;560;p19"/>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sp>
        <p:nvSpPr>
          <p:cNvPr id="565" name="Google Shape;565;p20"/>
          <p:cNvSpPr txBox="1"/>
          <p:nvPr/>
        </p:nvSpPr>
        <p:spPr>
          <a:xfrm>
            <a:off x="3483246" y="682092"/>
            <a:ext cx="5225510"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200">
                <a:solidFill>
                  <a:schemeClr val="accent4"/>
                </a:solidFill>
                <a:latin typeface="Playfair Display"/>
                <a:ea typeface="Playfair Display"/>
                <a:cs typeface="Playfair Display"/>
                <a:sym typeface="Playfair Display"/>
              </a:rPr>
              <a:t>2.3. Aplicación </a:t>
            </a:r>
            <a:r>
              <a:rPr b="1" lang="en-US" sz="3200">
                <a:solidFill>
                  <a:schemeClr val="lt1"/>
                </a:solidFill>
                <a:latin typeface="Playfair Display"/>
                <a:ea typeface="Playfair Display"/>
                <a:cs typeface="Playfair Display"/>
                <a:sym typeface="Playfair Display"/>
              </a:rPr>
              <a:t>en Ecuador</a:t>
            </a:r>
            <a:endParaRPr b="1" sz="3200">
              <a:solidFill>
                <a:schemeClr val="lt1"/>
              </a:solidFill>
              <a:latin typeface="Playfair Display"/>
              <a:ea typeface="Playfair Display"/>
              <a:cs typeface="Playfair Display"/>
              <a:sym typeface="Playfair Display"/>
            </a:endParaRPr>
          </a:p>
        </p:txBody>
      </p:sp>
      <p:sp>
        <p:nvSpPr>
          <p:cNvPr id="566" name="Google Shape;566;p20"/>
          <p:cNvSpPr/>
          <p:nvPr/>
        </p:nvSpPr>
        <p:spPr>
          <a:xfrm>
            <a:off x="1118107" y="1402459"/>
            <a:ext cx="4830846" cy="31957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US" sz="1100">
                <a:solidFill>
                  <a:schemeClr val="lt1"/>
                </a:solidFill>
                <a:latin typeface="Arial"/>
                <a:ea typeface="Arial"/>
                <a:cs typeface="Arial"/>
                <a:sym typeface="Arial"/>
              </a:rPr>
              <a:t>Ecuador ratificó el Convenio 100 en 1967. Su contenido se refleja en:</a:t>
            </a:r>
            <a:endParaRPr b="1" sz="1100">
              <a:solidFill>
                <a:schemeClr val="lt1"/>
              </a:solidFill>
              <a:latin typeface="Arial"/>
              <a:ea typeface="Arial"/>
              <a:cs typeface="Arial"/>
              <a:sym typeface="Arial"/>
            </a:endParaRPr>
          </a:p>
        </p:txBody>
      </p:sp>
      <p:sp>
        <p:nvSpPr>
          <p:cNvPr id="567" name="Google Shape;567;p20"/>
          <p:cNvSpPr/>
          <p:nvPr/>
        </p:nvSpPr>
        <p:spPr>
          <a:xfrm rot="-5400000">
            <a:off x="364448" y="6192129"/>
            <a:ext cx="402772" cy="402772"/>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68" name="Google Shape;568;p20"/>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569" name="Google Shape;569;p20"/>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cxnSp>
        <p:nvCxnSpPr>
          <p:cNvPr id="570" name="Google Shape;570;p20"/>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571" name="Google Shape;571;p20"/>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72" name="Google Shape;572;p20"/>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73" name="Google Shape;573;p20"/>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pic>
        <p:nvPicPr>
          <p:cNvPr id="574" name="Google Shape;574;p20"/>
          <p:cNvPicPr preferRelativeResize="0"/>
          <p:nvPr>
            <p:ph idx="2" type="pic"/>
          </p:nvPr>
        </p:nvPicPr>
        <p:blipFill rotWithShape="1">
          <a:blip r:embed="rId3">
            <a:alphaModFix/>
          </a:blip>
          <a:srcRect b="0" l="32069" r="32069" t="0"/>
          <a:stretch/>
        </p:blipFill>
        <p:spPr>
          <a:xfrm>
            <a:off x="1118107" y="2049708"/>
            <a:ext cx="2261575" cy="3143137"/>
          </a:xfrm>
          <a:prstGeom prst="rect">
            <a:avLst/>
          </a:prstGeom>
          <a:noFill/>
          <a:ln>
            <a:noFill/>
          </a:ln>
        </p:spPr>
      </p:pic>
      <p:pic>
        <p:nvPicPr>
          <p:cNvPr id="575" name="Google Shape;575;p20"/>
          <p:cNvPicPr preferRelativeResize="0"/>
          <p:nvPr>
            <p:ph idx="3" type="pic"/>
          </p:nvPr>
        </p:nvPicPr>
        <p:blipFill rotWithShape="1">
          <a:blip r:embed="rId4">
            <a:alphaModFix/>
          </a:blip>
          <a:srcRect b="0" l="27504" r="34720" t="0"/>
          <a:stretch/>
        </p:blipFill>
        <p:spPr>
          <a:xfrm>
            <a:off x="3661807" y="2049708"/>
            <a:ext cx="2261575" cy="3143137"/>
          </a:xfrm>
          <a:prstGeom prst="rect">
            <a:avLst/>
          </a:prstGeom>
          <a:noFill/>
          <a:ln>
            <a:noFill/>
          </a:ln>
        </p:spPr>
      </p:pic>
      <p:sp>
        <p:nvSpPr>
          <p:cNvPr id="576" name="Google Shape;576;p20"/>
          <p:cNvSpPr txBox="1"/>
          <p:nvPr/>
        </p:nvSpPr>
        <p:spPr>
          <a:xfrm>
            <a:off x="412378" y="269501"/>
            <a:ext cx="588155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Convenios Internacionales (OIT 100 y 111)</a:t>
            </a:r>
            <a:endParaRPr/>
          </a:p>
        </p:txBody>
      </p:sp>
      <p:sp>
        <p:nvSpPr>
          <p:cNvPr id="577" name="Google Shape;577;p20"/>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578" name="Google Shape;578;p20"/>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579" name="Google Shape;579;p20"/>
          <p:cNvPicPr preferRelativeResize="0"/>
          <p:nvPr/>
        </p:nvPicPr>
        <p:blipFill rotWithShape="1">
          <a:blip r:embed="rId5">
            <a:alphaModFix/>
          </a:blip>
          <a:srcRect b="0" l="0" r="0" t="0"/>
          <a:stretch/>
        </p:blipFill>
        <p:spPr>
          <a:xfrm>
            <a:off x="10351499" y="176461"/>
            <a:ext cx="1666771" cy="399331"/>
          </a:xfrm>
          <a:prstGeom prst="rect">
            <a:avLst/>
          </a:prstGeom>
          <a:noFill/>
          <a:ln>
            <a:noFill/>
          </a:ln>
        </p:spPr>
      </p:pic>
      <p:sp>
        <p:nvSpPr>
          <p:cNvPr id="580" name="Google Shape;580;p20"/>
          <p:cNvSpPr/>
          <p:nvPr/>
        </p:nvSpPr>
        <p:spPr>
          <a:xfrm>
            <a:off x="6240297" y="2484371"/>
            <a:ext cx="4111202" cy="2248180"/>
          </a:xfrm>
          <a:prstGeom prst="rect">
            <a:avLst/>
          </a:prstGeom>
          <a:noFill/>
          <a:ln>
            <a:noFill/>
          </a:ln>
        </p:spPr>
        <p:txBody>
          <a:bodyPr anchorCtr="0" anchor="t" bIns="45700" lIns="91425" spcFirstLastPara="1" rIns="91425" wrap="square" tIns="45700">
            <a:spAutoFit/>
          </a:bodyPr>
          <a:lstStyle/>
          <a:p>
            <a:pPr indent="-171450" lvl="0" marL="171450" marR="0" rtl="0" algn="l">
              <a:lnSpc>
                <a:spcPct val="150000"/>
              </a:lnSpc>
              <a:spcBef>
                <a:spcPts val="0"/>
              </a:spcBef>
              <a:spcAft>
                <a:spcPts val="0"/>
              </a:spcAft>
              <a:buClr>
                <a:schemeClr val="lt1"/>
              </a:buClr>
              <a:buSzPts val="1050"/>
              <a:buFont typeface="Arial"/>
              <a:buChar char="•"/>
            </a:pPr>
            <a:r>
              <a:rPr b="1" lang="en-US" sz="1050">
                <a:solidFill>
                  <a:schemeClr val="lt1"/>
                </a:solidFill>
                <a:latin typeface="Arial"/>
                <a:ea typeface="Arial"/>
                <a:cs typeface="Arial"/>
                <a:sym typeface="Arial"/>
              </a:rPr>
              <a:t>Constitución del Ecuador (2008): Art. 66, numeral 4: </a:t>
            </a:r>
            <a:r>
              <a:rPr lang="en-US" sz="1050">
                <a:solidFill>
                  <a:schemeClr val="lt1"/>
                </a:solidFill>
                <a:latin typeface="Arial"/>
                <a:ea typeface="Arial"/>
                <a:cs typeface="Arial"/>
                <a:sym typeface="Arial"/>
              </a:rPr>
              <a:t>“El derecho a la igualdad formal, igualdad material y no discriminación.”</a:t>
            </a:r>
            <a:endParaRPr/>
          </a:p>
          <a:p>
            <a:pPr indent="-104775" lvl="0" marL="171450" marR="0" rtl="0" algn="l">
              <a:lnSpc>
                <a:spcPct val="150000"/>
              </a:lnSpc>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171450" lvl="0" marL="171450" marR="0" rtl="0" algn="l">
              <a:lnSpc>
                <a:spcPct val="150000"/>
              </a:lnSpc>
              <a:spcBef>
                <a:spcPts val="0"/>
              </a:spcBef>
              <a:spcAft>
                <a:spcPts val="0"/>
              </a:spcAft>
              <a:buClr>
                <a:schemeClr val="lt1"/>
              </a:buClr>
              <a:buSzPts val="1050"/>
              <a:buFont typeface="Arial"/>
              <a:buChar char="•"/>
            </a:pPr>
            <a:r>
              <a:rPr b="1" lang="en-US" sz="1050">
                <a:solidFill>
                  <a:schemeClr val="lt1"/>
                </a:solidFill>
                <a:latin typeface="Arial"/>
                <a:ea typeface="Arial"/>
                <a:cs typeface="Arial"/>
                <a:sym typeface="Arial"/>
              </a:rPr>
              <a:t>Código del Trabajo: </a:t>
            </a:r>
            <a:r>
              <a:rPr lang="en-US" sz="1050">
                <a:solidFill>
                  <a:schemeClr val="lt1"/>
                </a:solidFill>
                <a:latin typeface="Arial"/>
                <a:ea typeface="Arial"/>
                <a:cs typeface="Arial"/>
                <a:sym typeface="Arial"/>
              </a:rPr>
              <a:t>Art. 79 prohíbe la discriminación salarial por razones de sexo.</a:t>
            </a:r>
            <a:endParaRPr/>
          </a:p>
          <a:p>
            <a:pPr indent="-104775" lvl="0" marL="171450" marR="0" rtl="0" algn="l">
              <a:lnSpc>
                <a:spcPct val="150000"/>
              </a:lnSpc>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171450" lvl="0" marL="171450" marR="0" rtl="0" algn="l">
              <a:lnSpc>
                <a:spcPct val="150000"/>
              </a:lnSpc>
              <a:spcBef>
                <a:spcPts val="0"/>
              </a:spcBef>
              <a:spcAft>
                <a:spcPts val="0"/>
              </a:spcAft>
              <a:buClr>
                <a:schemeClr val="lt1"/>
              </a:buClr>
              <a:buSzPts val="1050"/>
              <a:buFont typeface="Arial"/>
              <a:buChar char="•"/>
            </a:pPr>
            <a:r>
              <a:rPr b="1" lang="en-US" sz="1050">
                <a:solidFill>
                  <a:schemeClr val="lt1"/>
                </a:solidFill>
                <a:latin typeface="Arial"/>
                <a:ea typeface="Arial"/>
                <a:cs typeface="Arial"/>
                <a:sym typeface="Arial"/>
              </a:rPr>
              <a:t>Políticas públicas: </a:t>
            </a:r>
            <a:r>
              <a:rPr lang="en-US" sz="1050">
                <a:solidFill>
                  <a:schemeClr val="lt1"/>
                </a:solidFill>
                <a:latin typeface="Arial"/>
                <a:ea typeface="Arial"/>
                <a:cs typeface="Arial"/>
                <a:sym typeface="Arial"/>
              </a:rPr>
              <a:t>El Ministerio de Trabajo ha promovido auditorías salariales voluntarias y campañas de concienciación sobre brechas de género.</a:t>
            </a:r>
            <a:endParaRPr sz="1050">
              <a:solidFill>
                <a:schemeClr val="lt1"/>
              </a:solidFill>
              <a:latin typeface="Arial"/>
              <a:ea typeface="Arial"/>
              <a:cs typeface="Arial"/>
              <a:sym typeface="Arial"/>
            </a:endParaRPr>
          </a:p>
        </p:txBody>
      </p:sp>
      <p:sp>
        <p:nvSpPr>
          <p:cNvPr id="581" name="Google Shape;581;p20"/>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pic>
        <p:nvPicPr>
          <p:cNvPr id="586" name="Google Shape;586;p21"/>
          <p:cNvPicPr preferRelativeResize="0"/>
          <p:nvPr>
            <p:ph idx="2" type="pic"/>
          </p:nvPr>
        </p:nvPicPr>
        <p:blipFill rotWithShape="1">
          <a:blip r:embed="rId3">
            <a:alphaModFix/>
          </a:blip>
          <a:srcRect b="0" l="32298" r="32298" t="0"/>
          <a:stretch/>
        </p:blipFill>
        <p:spPr>
          <a:xfrm>
            <a:off x="956652" y="1046171"/>
            <a:ext cx="2737285" cy="4965938"/>
          </a:xfrm>
          <a:prstGeom prst="rect">
            <a:avLst/>
          </a:prstGeom>
          <a:noFill/>
          <a:ln>
            <a:noFill/>
          </a:ln>
        </p:spPr>
      </p:pic>
      <p:sp>
        <p:nvSpPr>
          <p:cNvPr id="587" name="Google Shape;587;p21"/>
          <p:cNvSpPr txBox="1"/>
          <p:nvPr/>
        </p:nvSpPr>
        <p:spPr>
          <a:xfrm>
            <a:off x="4117674" y="2735793"/>
            <a:ext cx="3956649" cy="107721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200">
                <a:solidFill>
                  <a:schemeClr val="accent4"/>
                </a:solidFill>
                <a:latin typeface="Playfair Display"/>
                <a:ea typeface="Playfair Display"/>
                <a:cs typeface="Playfair Display"/>
                <a:sym typeface="Playfair Display"/>
              </a:rPr>
              <a:t>2.4. Desafíos </a:t>
            </a:r>
            <a:r>
              <a:rPr b="1" lang="en-US" sz="3200">
                <a:solidFill>
                  <a:schemeClr val="lt1"/>
                </a:solidFill>
                <a:latin typeface="Playfair Display"/>
                <a:ea typeface="Playfair Display"/>
                <a:cs typeface="Playfair Display"/>
                <a:sym typeface="Playfair Display"/>
              </a:rPr>
              <a:t>en el Sector</a:t>
            </a:r>
            <a:r>
              <a:rPr b="1" lang="en-US" sz="3200">
                <a:solidFill>
                  <a:schemeClr val="accent4"/>
                </a:solidFill>
                <a:latin typeface="Playfair Display"/>
                <a:ea typeface="Playfair Display"/>
                <a:cs typeface="Playfair Display"/>
                <a:sym typeface="Playfair Display"/>
              </a:rPr>
              <a:t> </a:t>
            </a:r>
            <a:r>
              <a:rPr b="1" lang="en-US" sz="2800">
                <a:solidFill>
                  <a:srgbClr val="BFBFBF"/>
                </a:solidFill>
                <a:latin typeface="Playfair Display"/>
                <a:ea typeface="Playfair Display"/>
                <a:cs typeface="Playfair Display"/>
                <a:sym typeface="Playfair Display"/>
              </a:rPr>
              <a:t>Privado</a:t>
            </a:r>
            <a:endParaRPr b="1" sz="2800">
              <a:solidFill>
                <a:srgbClr val="BFBFBF"/>
              </a:solidFill>
              <a:latin typeface="Playfair Display"/>
              <a:ea typeface="Playfair Display"/>
              <a:cs typeface="Playfair Display"/>
              <a:sym typeface="Playfair Display"/>
            </a:endParaRPr>
          </a:p>
        </p:txBody>
      </p:sp>
      <p:sp>
        <p:nvSpPr>
          <p:cNvPr id="588" name="Google Shape;588;p21"/>
          <p:cNvSpPr/>
          <p:nvPr/>
        </p:nvSpPr>
        <p:spPr>
          <a:xfrm>
            <a:off x="1233370" y="5516868"/>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89" name="Google Shape;589;p21"/>
          <p:cNvSpPr/>
          <p:nvPr/>
        </p:nvSpPr>
        <p:spPr>
          <a:xfrm>
            <a:off x="3998912" y="4771529"/>
            <a:ext cx="4349587" cy="1278683"/>
          </a:xfrm>
          <a:prstGeom prst="rect">
            <a:avLst/>
          </a:prstGeom>
          <a:noFill/>
          <a:ln>
            <a:noFill/>
          </a:ln>
        </p:spPr>
        <p:txBody>
          <a:bodyPr anchorCtr="0" anchor="t" bIns="45700" lIns="91425" spcFirstLastPara="1" rIns="91425" wrap="square" tIns="45700">
            <a:spAutoFit/>
          </a:bodyPr>
          <a:lstStyle/>
          <a:p>
            <a:pPr indent="-171450" lvl="0" marL="171450" marR="0" rtl="0" algn="ctr">
              <a:lnSpc>
                <a:spcPct val="150000"/>
              </a:lnSpc>
              <a:spcBef>
                <a:spcPts val="0"/>
              </a:spcBef>
              <a:spcAft>
                <a:spcPts val="0"/>
              </a:spcAft>
              <a:buClr>
                <a:schemeClr val="lt1"/>
              </a:buClr>
              <a:buSzPts val="1050"/>
              <a:buFont typeface="Arial"/>
              <a:buChar char="•"/>
            </a:pPr>
            <a:r>
              <a:rPr b="1" lang="en-US" sz="1050">
                <a:solidFill>
                  <a:schemeClr val="lt1"/>
                </a:solidFill>
                <a:latin typeface="Arial"/>
                <a:ea typeface="Arial"/>
                <a:cs typeface="Arial"/>
                <a:sym typeface="Arial"/>
              </a:rPr>
              <a:t>Persistencia de brechas salariales entre hombres y mujeres en cargos equivalentes.</a:t>
            </a:r>
            <a:endParaRPr/>
          </a:p>
          <a:p>
            <a:pPr indent="-171450" lvl="0" marL="171450" marR="0" rtl="0" algn="ctr">
              <a:lnSpc>
                <a:spcPct val="150000"/>
              </a:lnSpc>
              <a:spcBef>
                <a:spcPts val="0"/>
              </a:spcBef>
              <a:spcAft>
                <a:spcPts val="0"/>
              </a:spcAft>
              <a:buClr>
                <a:schemeClr val="lt1"/>
              </a:buClr>
              <a:buSzPts val="1050"/>
              <a:buFont typeface="Arial"/>
              <a:buChar char="•"/>
            </a:pPr>
            <a:r>
              <a:rPr b="1" lang="en-US" sz="1050">
                <a:solidFill>
                  <a:schemeClr val="lt1"/>
                </a:solidFill>
                <a:latin typeface="Arial"/>
                <a:ea typeface="Arial"/>
                <a:cs typeface="Arial"/>
                <a:sym typeface="Arial"/>
              </a:rPr>
              <a:t>Falta de sistemas de valoración objetiva de puestos.</a:t>
            </a:r>
            <a:endParaRPr/>
          </a:p>
          <a:p>
            <a:pPr indent="-171450" lvl="0" marL="171450" marR="0" rtl="0" algn="ctr">
              <a:lnSpc>
                <a:spcPct val="150000"/>
              </a:lnSpc>
              <a:spcBef>
                <a:spcPts val="0"/>
              </a:spcBef>
              <a:spcAft>
                <a:spcPts val="0"/>
              </a:spcAft>
              <a:buClr>
                <a:schemeClr val="lt1"/>
              </a:buClr>
              <a:buSzPts val="1050"/>
              <a:buFont typeface="Arial"/>
              <a:buChar char="•"/>
            </a:pPr>
            <a:r>
              <a:rPr b="1" lang="en-US" sz="1050">
                <a:solidFill>
                  <a:schemeClr val="lt1"/>
                </a:solidFill>
                <a:latin typeface="Arial"/>
                <a:ea typeface="Arial"/>
                <a:cs typeface="Arial"/>
                <a:sym typeface="Arial"/>
              </a:rPr>
              <a:t>Escasa transparencia en escalas salariales.</a:t>
            </a:r>
            <a:endParaRPr/>
          </a:p>
          <a:p>
            <a:pPr indent="-104775" lvl="0" marL="171450" marR="0" rtl="0" algn="ctr">
              <a:lnSpc>
                <a:spcPct val="150000"/>
              </a:lnSpc>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p:txBody>
      </p:sp>
      <p:sp>
        <p:nvSpPr>
          <p:cNvPr id="590" name="Google Shape;590;p21"/>
          <p:cNvSpPr/>
          <p:nvPr/>
        </p:nvSpPr>
        <p:spPr>
          <a:xfrm>
            <a:off x="5508936" y="4423282"/>
            <a:ext cx="1275246" cy="59960"/>
          </a:xfrm>
          <a:prstGeom prst="rect">
            <a:avLst/>
          </a:prstGeom>
          <a:solidFill>
            <a:srgbClr val="3F3F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591" name="Google Shape;591;p21"/>
          <p:cNvGrpSpPr/>
          <p:nvPr/>
        </p:nvGrpSpPr>
        <p:grpSpPr>
          <a:xfrm>
            <a:off x="5501372" y="4101298"/>
            <a:ext cx="352521" cy="249593"/>
            <a:chOff x="9467850" y="647700"/>
            <a:chExt cx="1701800" cy="1204913"/>
          </a:xfrm>
        </p:grpSpPr>
        <p:sp>
          <p:nvSpPr>
            <p:cNvPr id="592" name="Google Shape;592;p21"/>
            <p:cNvSpPr/>
            <p:nvPr/>
          </p:nvSpPr>
          <p:spPr>
            <a:xfrm>
              <a:off x="10502900" y="1228725"/>
              <a:ext cx="369888" cy="349250"/>
            </a:xfrm>
            <a:custGeom>
              <a:rect b="b" l="l" r="r" t="t"/>
              <a:pathLst>
                <a:path extrusionOk="0" h="882" w="932">
                  <a:moveTo>
                    <a:pt x="65" y="0"/>
                  </a:moveTo>
                  <a:lnTo>
                    <a:pt x="83" y="3"/>
                  </a:lnTo>
                  <a:lnTo>
                    <a:pt x="101" y="8"/>
                  </a:lnTo>
                  <a:lnTo>
                    <a:pt x="115" y="20"/>
                  </a:lnTo>
                  <a:lnTo>
                    <a:pt x="911" y="764"/>
                  </a:lnTo>
                  <a:lnTo>
                    <a:pt x="923" y="778"/>
                  </a:lnTo>
                  <a:lnTo>
                    <a:pt x="929" y="794"/>
                  </a:lnTo>
                  <a:lnTo>
                    <a:pt x="932" y="812"/>
                  </a:lnTo>
                  <a:lnTo>
                    <a:pt x="930" y="829"/>
                  </a:lnTo>
                  <a:lnTo>
                    <a:pt x="924" y="846"/>
                  </a:lnTo>
                  <a:lnTo>
                    <a:pt x="913" y="860"/>
                  </a:lnTo>
                  <a:lnTo>
                    <a:pt x="899" y="872"/>
                  </a:lnTo>
                  <a:lnTo>
                    <a:pt x="881" y="880"/>
                  </a:lnTo>
                  <a:lnTo>
                    <a:pt x="862" y="882"/>
                  </a:lnTo>
                  <a:lnTo>
                    <a:pt x="847" y="880"/>
                  </a:lnTo>
                  <a:lnTo>
                    <a:pt x="830" y="873"/>
                  </a:lnTo>
                  <a:lnTo>
                    <a:pt x="815" y="863"/>
                  </a:lnTo>
                  <a:lnTo>
                    <a:pt x="21" y="120"/>
                  </a:lnTo>
                  <a:lnTo>
                    <a:pt x="8" y="102"/>
                  </a:lnTo>
                  <a:lnTo>
                    <a:pt x="0" y="83"/>
                  </a:lnTo>
                  <a:lnTo>
                    <a:pt x="0" y="62"/>
                  </a:lnTo>
                  <a:lnTo>
                    <a:pt x="5" y="41"/>
                  </a:lnTo>
                  <a:lnTo>
                    <a:pt x="17" y="23"/>
                  </a:lnTo>
                  <a:lnTo>
                    <a:pt x="31" y="11"/>
                  </a:lnTo>
                  <a:lnTo>
                    <a:pt x="48" y="3"/>
                  </a:lnTo>
                  <a:lnTo>
                    <a:pt x="65" y="0"/>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3" name="Google Shape;593;p21"/>
            <p:cNvSpPr/>
            <p:nvPr/>
          </p:nvSpPr>
          <p:spPr>
            <a:xfrm>
              <a:off x="9764713" y="1228725"/>
              <a:ext cx="369888" cy="349250"/>
            </a:xfrm>
            <a:custGeom>
              <a:rect b="b" l="l" r="r" t="t"/>
              <a:pathLst>
                <a:path extrusionOk="0" h="882" w="935">
                  <a:moveTo>
                    <a:pt x="868" y="0"/>
                  </a:moveTo>
                  <a:lnTo>
                    <a:pt x="885" y="3"/>
                  </a:lnTo>
                  <a:lnTo>
                    <a:pt x="902" y="11"/>
                  </a:lnTo>
                  <a:lnTo>
                    <a:pt x="915" y="23"/>
                  </a:lnTo>
                  <a:lnTo>
                    <a:pt x="928" y="41"/>
                  </a:lnTo>
                  <a:lnTo>
                    <a:pt x="935" y="62"/>
                  </a:lnTo>
                  <a:lnTo>
                    <a:pt x="934" y="83"/>
                  </a:lnTo>
                  <a:lnTo>
                    <a:pt x="927" y="102"/>
                  </a:lnTo>
                  <a:lnTo>
                    <a:pt x="913" y="120"/>
                  </a:lnTo>
                  <a:lnTo>
                    <a:pt x="117" y="863"/>
                  </a:lnTo>
                  <a:lnTo>
                    <a:pt x="102" y="873"/>
                  </a:lnTo>
                  <a:lnTo>
                    <a:pt x="87" y="880"/>
                  </a:lnTo>
                  <a:lnTo>
                    <a:pt x="70" y="882"/>
                  </a:lnTo>
                  <a:lnTo>
                    <a:pt x="51" y="880"/>
                  </a:lnTo>
                  <a:lnTo>
                    <a:pt x="34" y="872"/>
                  </a:lnTo>
                  <a:lnTo>
                    <a:pt x="20" y="860"/>
                  </a:lnTo>
                  <a:lnTo>
                    <a:pt x="8" y="846"/>
                  </a:lnTo>
                  <a:lnTo>
                    <a:pt x="3" y="829"/>
                  </a:lnTo>
                  <a:lnTo>
                    <a:pt x="0" y="812"/>
                  </a:lnTo>
                  <a:lnTo>
                    <a:pt x="3" y="794"/>
                  </a:lnTo>
                  <a:lnTo>
                    <a:pt x="11" y="778"/>
                  </a:lnTo>
                  <a:lnTo>
                    <a:pt x="22" y="764"/>
                  </a:lnTo>
                  <a:lnTo>
                    <a:pt x="818" y="20"/>
                  </a:lnTo>
                  <a:lnTo>
                    <a:pt x="833" y="8"/>
                  </a:lnTo>
                  <a:lnTo>
                    <a:pt x="850" y="3"/>
                  </a:lnTo>
                  <a:lnTo>
                    <a:pt x="868" y="0"/>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4" name="Google Shape;594;p21"/>
            <p:cNvSpPr/>
            <p:nvPr/>
          </p:nvSpPr>
          <p:spPr>
            <a:xfrm>
              <a:off x="9467850" y="647700"/>
              <a:ext cx="1701800" cy="1204913"/>
            </a:xfrm>
            <a:custGeom>
              <a:rect b="b" l="l" r="r" t="t"/>
              <a:pathLst>
                <a:path extrusionOk="0" h="3037" w="4287">
                  <a:moveTo>
                    <a:pt x="346" y="138"/>
                  </a:moveTo>
                  <a:lnTo>
                    <a:pt x="309" y="141"/>
                  </a:lnTo>
                  <a:lnTo>
                    <a:pt x="274" y="150"/>
                  </a:lnTo>
                  <a:lnTo>
                    <a:pt x="241" y="165"/>
                  </a:lnTo>
                  <a:lnTo>
                    <a:pt x="212" y="186"/>
                  </a:lnTo>
                  <a:lnTo>
                    <a:pt x="187" y="211"/>
                  </a:lnTo>
                  <a:lnTo>
                    <a:pt x="166" y="240"/>
                  </a:lnTo>
                  <a:lnTo>
                    <a:pt x="152" y="272"/>
                  </a:lnTo>
                  <a:lnTo>
                    <a:pt x="141" y="306"/>
                  </a:lnTo>
                  <a:lnTo>
                    <a:pt x="139" y="344"/>
                  </a:lnTo>
                  <a:lnTo>
                    <a:pt x="139" y="2692"/>
                  </a:lnTo>
                  <a:lnTo>
                    <a:pt x="141" y="2729"/>
                  </a:lnTo>
                  <a:lnTo>
                    <a:pt x="152" y="2764"/>
                  </a:lnTo>
                  <a:lnTo>
                    <a:pt x="166" y="2797"/>
                  </a:lnTo>
                  <a:lnTo>
                    <a:pt x="187" y="2825"/>
                  </a:lnTo>
                  <a:lnTo>
                    <a:pt x="212" y="2850"/>
                  </a:lnTo>
                  <a:lnTo>
                    <a:pt x="241" y="2871"/>
                  </a:lnTo>
                  <a:lnTo>
                    <a:pt x="274" y="2885"/>
                  </a:lnTo>
                  <a:lnTo>
                    <a:pt x="309" y="2896"/>
                  </a:lnTo>
                  <a:lnTo>
                    <a:pt x="346" y="2898"/>
                  </a:lnTo>
                  <a:lnTo>
                    <a:pt x="3942" y="2898"/>
                  </a:lnTo>
                  <a:lnTo>
                    <a:pt x="3978" y="2896"/>
                  </a:lnTo>
                  <a:lnTo>
                    <a:pt x="4014" y="2885"/>
                  </a:lnTo>
                  <a:lnTo>
                    <a:pt x="4046" y="2871"/>
                  </a:lnTo>
                  <a:lnTo>
                    <a:pt x="4075" y="2850"/>
                  </a:lnTo>
                  <a:lnTo>
                    <a:pt x="4100" y="2825"/>
                  </a:lnTo>
                  <a:lnTo>
                    <a:pt x="4121" y="2797"/>
                  </a:lnTo>
                  <a:lnTo>
                    <a:pt x="4135" y="2764"/>
                  </a:lnTo>
                  <a:lnTo>
                    <a:pt x="4146" y="2729"/>
                  </a:lnTo>
                  <a:lnTo>
                    <a:pt x="4149" y="2692"/>
                  </a:lnTo>
                  <a:lnTo>
                    <a:pt x="4149" y="344"/>
                  </a:lnTo>
                  <a:lnTo>
                    <a:pt x="4146" y="306"/>
                  </a:lnTo>
                  <a:lnTo>
                    <a:pt x="4135" y="272"/>
                  </a:lnTo>
                  <a:lnTo>
                    <a:pt x="4121" y="240"/>
                  </a:lnTo>
                  <a:lnTo>
                    <a:pt x="4100" y="211"/>
                  </a:lnTo>
                  <a:lnTo>
                    <a:pt x="4075" y="186"/>
                  </a:lnTo>
                  <a:lnTo>
                    <a:pt x="4046" y="165"/>
                  </a:lnTo>
                  <a:lnTo>
                    <a:pt x="4014" y="150"/>
                  </a:lnTo>
                  <a:lnTo>
                    <a:pt x="3978" y="141"/>
                  </a:lnTo>
                  <a:lnTo>
                    <a:pt x="3942" y="138"/>
                  </a:lnTo>
                  <a:lnTo>
                    <a:pt x="346" y="138"/>
                  </a:lnTo>
                  <a:close/>
                  <a:moveTo>
                    <a:pt x="346" y="0"/>
                  </a:moveTo>
                  <a:lnTo>
                    <a:pt x="3942" y="0"/>
                  </a:lnTo>
                  <a:lnTo>
                    <a:pt x="3993" y="4"/>
                  </a:lnTo>
                  <a:lnTo>
                    <a:pt x="4041" y="14"/>
                  </a:lnTo>
                  <a:lnTo>
                    <a:pt x="4087" y="31"/>
                  </a:lnTo>
                  <a:lnTo>
                    <a:pt x="4129" y="54"/>
                  </a:lnTo>
                  <a:lnTo>
                    <a:pt x="4168" y="84"/>
                  </a:lnTo>
                  <a:lnTo>
                    <a:pt x="4202" y="118"/>
                  </a:lnTo>
                  <a:lnTo>
                    <a:pt x="4231" y="156"/>
                  </a:lnTo>
                  <a:lnTo>
                    <a:pt x="4255" y="199"/>
                  </a:lnTo>
                  <a:lnTo>
                    <a:pt x="4273" y="245"/>
                  </a:lnTo>
                  <a:lnTo>
                    <a:pt x="4283" y="293"/>
                  </a:lnTo>
                  <a:lnTo>
                    <a:pt x="4287" y="344"/>
                  </a:lnTo>
                  <a:lnTo>
                    <a:pt x="4287" y="2692"/>
                  </a:lnTo>
                  <a:lnTo>
                    <a:pt x="4283" y="2743"/>
                  </a:lnTo>
                  <a:lnTo>
                    <a:pt x="4273" y="2792"/>
                  </a:lnTo>
                  <a:lnTo>
                    <a:pt x="4255" y="2837"/>
                  </a:lnTo>
                  <a:lnTo>
                    <a:pt x="4231" y="2880"/>
                  </a:lnTo>
                  <a:lnTo>
                    <a:pt x="4202" y="2918"/>
                  </a:lnTo>
                  <a:lnTo>
                    <a:pt x="4168" y="2952"/>
                  </a:lnTo>
                  <a:lnTo>
                    <a:pt x="4129" y="2981"/>
                  </a:lnTo>
                  <a:lnTo>
                    <a:pt x="4087" y="3004"/>
                  </a:lnTo>
                  <a:lnTo>
                    <a:pt x="4041" y="3022"/>
                  </a:lnTo>
                  <a:lnTo>
                    <a:pt x="3993" y="3033"/>
                  </a:lnTo>
                  <a:lnTo>
                    <a:pt x="3942" y="3037"/>
                  </a:lnTo>
                  <a:lnTo>
                    <a:pt x="346" y="3037"/>
                  </a:lnTo>
                  <a:lnTo>
                    <a:pt x="295" y="3033"/>
                  </a:lnTo>
                  <a:lnTo>
                    <a:pt x="246" y="3022"/>
                  </a:lnTo>
                  <a:lnTo>
                    <a:pt x="200" y="3004"/>
                  </a:lnTo>
                  <a:lnTo>
                    <a:pt x="157" y="2981"/>
                  </a:lnTo>
                  <a:lnTo>
                    <a:pt x="119" y="2952"/>
                  </a:lnTo>
                  <a:lnTo>
                    <a:pt x="85" y="2918"/>
                  </a:lnTo>
                  <a:lnTo>
                    <a:pt x="56" y="2880"/>
                  </a:lnTo>
                  <a:lnTo>
                    <a:pt x="33" y="2837"/>
                  </a:lnTo>
                  <a:lnTo>
                    <a:pt x="14" y="2792"/>
                  </a:lnTo>
                  <a:lnTo>
                    <a:pt x="4" y="2743"/>
                  </a:lnTo>
                  <a:lnTo>
                    <a:pt x="0" y="2692"/>
                  </a:lnTo>
                  <a:lnTo>
                    <a:pt x="0" y="344"/>
                  </a:lnTo>
                  <a:lnTo>
                    <a:pt x="4" y="293"/>
                  </a:lnTo>
                  <a:lnTo>
                    <a:pt x="14" y="245"/>
                  </a:lnTo>
                  <a:lnTo>
                    <a:pt x="33" y="199"/>
                  </a:lnTo>
                  <a:lnTo>
                    <a:pt x="56" y="156"/>
                  </a:lnTo>
                  <a:lnTo>
                    <a:pt x="85" y="118"/>
                  </a:lnTo>
                  <a:lnTo>
                    <a:pt x="119" y="84"/>
                  </a:lnTo>
                  <a:lnTo>
                    <a:pt x="157" y="54"/>
                  </a:lnTo>
                  <a:lnTo>
                    <a:pt x="200" y="31"/>
                  </a:lnTo>
                  <a:lnTo>
                    <a:pt x="246" y="14"/>
                  </a:lnTo>
                  <a:lnTo>
                    <a:pt x="295" y="4"/>
                  </a:lnTo>
                  <a:lnTo>
                    <a:pt x="346" y="0"/>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5" name="Google Shape;595;p21"/>
            <p:cNvSpPr/>
            <p:nvPr/>
          </p:nvSpPr>
          <p:spPr>
            <a:xfrm>
              <a:off x="9504363" y="690563"/>
              <a:ext cx="1628775" cy="696913"/>
            </a:xfrm>
            <a:custGeom>
              <a:rect b="b" l="l" r="r" t="t"/>
              <a:pathLst>
                <a:path extrusionOk="0" h="1755" w="4102">
                  <a:moveTo>
                    <a:pt x="64" y="0"/>
                  </a:moveTo>
                  <a:lnTo>
                    <a:pt x="81" y="2"/>
                  </a:lnTo>
                  <a:lnTo>
                    <a:pt x="98" y="7"/>
                  </a:lnTo>
                  <a:lnTo>
                    <a:pt x="114" y="17"/>
                  </a:lnTo>
                  <a:lnTo>
                    <a:pt x="1889" y="1561"/>
                  </a:lnTo>
                  <a:lnTo>
                    <a:pt x="1920" y="1583"/>
                  </a:lnTo>
                  <a:lnTo>
                    <a:pt x="1955" y="1600"/>
                  </a:lnTo>
                  <a:lnTo>
                    <a:pt x="1992" y="1611"/>
                  </a:lnTo>
                  <a:lnTo>
                    <a:pt x="2031" y="1617"/>
                  </a:lnTo>
                  <a:lnTo>
                    <a:pt x="2072" y="1617"/>
                  </a:lnTo>
                  <a:lnTo>
                    <a:pt x="2110" y="1611"/>
                  </a:lnTo>
                  <a:lnTo>
                    <a:pt x="2148" y="1600"/>
                  </a:lnTo>
                  <a:lnTo>
                    <a:pt x="2183" y="1583"/>
                  </a:lnTo>
                  <a:lnTo>
                    <a:pt x="2215" y="1561"/>
                  </a:lnTo>
                  <a:lnTo>
                    <a:pt x="3987" y="20"/>
                  </a:lnTo>
                  <a:lnTo>
                    <a:pt x="4003" y="9"/>
                  </a:lnTo>
                  <a:lnTo>
                    <a:pt x="4020" y="4"/>
                  </a:lnTo>
                  <a:lnTo>
                    <a:pt x="4037" y="3"/>
                  </a:lnTo>
                  <a:lnTo>
                    <a:pt x="4054" y="7"/>
                  </a:lnTo>
                  <a:lnTo>
                    <a:pt x="4071" y="15"/>
                  </a:lnTo>
                  <a:lnTo>
                    <a:pt x="4085" y="26"/>
                  </a:lnTo>
                  <a:lnTo>
                    <a:pt x="4094" y="42"/>
                  </a:lnTo>
                  <a:lnTo>
                    <a:pt x="4101" y="59"/>
                  </a:lnTo>
                  <a:lnTo>
                    <a:pt x="4102" y="76"/>
                  </a:lnTo>
                  <a:lnTo>
                    <a:pt x="4098" y="93"/>
                  </a:lnTo>
                  <a:lnTo>
                    <a:pt x="4091" y="110"/>
                  </a:lnTo>
                  <a:lnTo>
                    <a:pt x="4079" y="123"/>
                  </a:lnTo>
                  <a:lnTo>
                    <a:pt x="2306" y="1664"/>
                  </a:lnTo>
                  <a:lnTo>
                    <a:pt x="2268" y="1692"/>
                  </a:lnTo>
                  <a:lnTo>
                    <a:pt x="2229" y="1714"/>
                  </a:lnTo>
                  <a:lnTo>
                    <a:pt x="2187" y="1733"/>
                  </a:lnTo>
                  <a:lnTo>
                    <a:pt x="2143" y="1744"/>
                  </a:lnTo>
                  <a:lnTo>
                    <a:pt x="2098" y="1752"/>
                  </a:lnTo>
                  <a:lnTo>
                    <a:pt x="2052" y="1755"/>
                  </a:lnTo>
                  <a:lnTo>
                    <a:pt x="2005" y="1752"/>
                  </a:lnTo>
                  <a:lnTo>
                    <a:pt x="1961" y="1744"/>
                  </a:lnTo>
                  <a:lnTo>
                    <a:pt x="1916" y="1733"/>
                  </a:lnTo>
                  <a:lnTo>
                    <a:pt x="1874" y="1714"/>
                  </a:lnTo>
                  <a:lnTo>
                    <a:pt x="1835" y="1692"/>
                  </a:lnTo>
                  <a:lnTo>
                    <a:pt x="1798" y="1665"/>
                  </a:lnTo>
                  <a:lnTo>
                    <a:pt x="23" y="122"/>
                  </a:lnTo>
                  <a:lnTo>
                    <a:pt x="10" y="107"/>
                  </a:lnTo>
                  <a:lnTo>
                    <a:pt x="2" y="92"/>
                  </a:lnTo>
                  <a:lnTo>
                    <a:pt x="0" y="73"/>
                  </a:lnTo>
                  <a:lnTo>
                    <a:pt x="0" y="56"/>
                  </a:lnTo>
                  <a:lnTo>
                    <a:pt x="6" y="39"/>
                  </a:lnTo>
                  <a:lnTo>
                    <a:pt x="17" y="24"/>
                  </a:lnTo>
                  <a:lnTo>
                    <a:pt x="30" y="12"/>
                  </a:lnTo>
                  <a:lnTo>
                    <a:pt x="45" y="4"/>
                  </a:lnTo>
                  <a:lnTo>
                    <a:pt x="64" y="0"/>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596" name="Google Shape;596;p21"/>
          <p:cNvGrpSpPr/>
          <p:nvPr/>
        </p:nvGrpSpPr>
        <p:grpSpPr>
          <a:xfrm>
            <a:off x="6583845" y="4099929"/>
            <a:ext cx="182862" cy="252332"/>
            <a:chOff x="536" y="300"/>
            <a:chExt cx="687" cy="948"/>
          </a:xfrm>
        </p:grpSpPr>
        <p:sp>
          <p:nvSpPr>
            <p:cNvPr id="597" name="Google Shape;597;p21"/>
            <p:cNvSpPr/>
            <p:nvPr/>
          </p:nvSpPr>
          <p:spPr>
            <a:xfrm>
              <a:off x="536" y="300"/>
              <a:ext cx="687" cy="948"/>
            </a:xfrm>
            <a:custGeom>
              <a:rect b="b" l="l" r="r" t="t"/>
              <a:pathLst>
                <a:path extrusionOk="0" h="3792" w="2748">
                  <a:moveTo>
                    <a:pt x="2126" y="3169"/>
                  </a:moveTo>
                  <a:lnTo>
                    <a:pt x="2126" y="3535"/>
                  </a:lnTo>
                  <a:lnTo>
                    <a:pt x="2490" y="3169"/>
                  </a:lnTo>
                  <a:lnTo>
                    <a:pt x="2126" y="3169"/>
                  </a:lnTo>
                  <a:close/>
                  <a:moveTo>
                    <a:pt x="152" y="151"/>
                  </a:moveTo>
                  <a:lnTo>
                    <a:pt x="152" y="3641"/>
                  </a:lnTo>
                  <a:lnTo>
                    <a:pt x="1974" y="3641"/>
                  </a:lnTo>
                  <a:lnTo>
                    <a:pt x="1974" y="3093"/>
                  </a:lnTo>
                  <a:lnTo>
                    <a:pt x="1977" y="3074"/>
                  </a:lnTo>
                  <a:lnTo>
                    <a:pt x="1985" y="3057"/>
                  </a:lnTo>
                  <a:lnTo>
                    <a:pt x="1996" y="3040"/>
                  </a:lnTo>
                  <a:lnTo>
                    <a:pt x="2012" y="3028"/>
                  </a:lnTo>
                  <a:lnTo>
                    <a:pt x="2031" y="3021"/>
                  </a:lnTo>
                  <a:lnTo>
                    <a:pt x="2050" y="3019"/>
                  </a:lnTo>
                  <a:lnTo>
                    <a:pt x="2050" y="3019"/>
                  </a:lnTo>
                  <a:lnTo>
                    <a:pt x="2597" y="3019"/>
                  </a:lnTo>
                  <a:lnTo>
                    <a:pt x="2597" y="151"/>
                  </a:lnTo>
                  <a:lnTo>
                    <a:pt x="152" y="151"/>
                  </a:lnTo>
                  <a:close/>
                  <a:moveTo>
                    <a:pt x="76" y="0"/>
                  </a:moveTo>
                  <a:lnTo>
                    <a:pt x="2673" y="0"/>
                  </a:lnTo>
                  <a:lnTo>
                    <a:pt x="2693" y="2"/>
                  </a:lnTo>
                  <a:lnTo>
                    <a:pt x="2711" y="10"/>
                  </a:lnTo>
                  <a:lnTo>
                    <a:pt x="2726" y="22"/>
                  </a:lnTo>
                  <a:lnTo>
                    <a:pt x="2738" y="38"/>
                  </a:lnTo>
                  <a:lnTo>
                    <a:pt x="2746" y="55"/>
                  </a:lnTo>
                  <a:lnTo>
                    <a:pt x="2748" y="76"/>
                  </a:lnTo>
                  <a:lnTo>
                    <a:pt x="2748" y="3095"/>
                  </a:lnTo>
                  <a:lnTo>
                    <a:pt x="2746" y="3114"/>
                  </a:lnTo>
                  <a:lnTo>
                    <a:pt x="2739" y="3132"/>
                  </a:lnTo>
                  <a:lnTo>
                    <a:pt x="2726" y="3147"/>
                  </a:lnTo>
                  <a:lnTo>
                    <a:pt x="2104" y="3770"/>
                  </a:lnTo>
                  <a:lnTo>
                    <a:pt x="2088" y="3782"/>
                  </a:lnTo>
                  <a:lnTo>
                    <a:pt x="2070" y="3790"/>
                  </a:lnTo>
                  <a:lnTo>
                    <a:pt x="2050" y="3792"/>
                  </a:lnTo>
                  <a:lnTo>
                    <a:pt x="76" y="3792"/>
                  </a:lnTo>
                  <a:lnTo>
                    <a:pt x="56" y="3790"/>
                  </a:lnTo>
                  <a:lnTo>
                    <a:pt x="38" y="3782"/>
                  </a:lnTo>
                  <a:lnTo>
                    <a:pt x="23" y="3770"/>
                  </a:lnTo>
                  <a:lnTo>
                    <a:pt x="10" y="3754"/>
                  </a:lnTo>
                  <a:lnTo>
                    <a:pt x="3" y="3737"/>
                  </a:lnTo>
                  <a:lnTo>
                    <a:pt x="0" y="3716"/>
                  </a:lnTo>
                  <a:lnTo>
                    <a:pt x="0" y="76"/>
                  </a:lnTo>
                  <a:lnTo>
                    <a:pt x="3" y="55"/>
                  </a:lnTo>
                  <a:lnTo>
                    <a:pt x="10" y="38"/>
                  </a:lnTo>
                  <a:lnTo>
                    <a:pt x="23" y="22"/>
                  </a:lnTo>
                  <a:lnTo>
                    <a:pt x="38" y="10"/>
                  </a:lnTo>
                  <a:lnTo>
                    <a:pt x="56" y="2"/>
                  </a:lnTo>
                  <a:lnTo>
                    <a:pt x="76" y="0"/>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8" name="Google Shape;598;p21"/>
            <p:cNvSpPr/>
            <p:nvPr/>
          </p:nvSpPr>
          <p:spPr>
            <a:xfrm>
              <a:off x="637" y="453"/>
              <a:ext cx="133" cy="107"/>
            </a:xfrm>
            <a:custGeom>
              <a:rect b="b" l="l" r="r" t="t"/>
              <a:pathLst>
                <a:path extrusionOk="0" h="426" w="536">
                  <a:moveTo>
                    <a:pt x="460" y="0"/>
                  </a:moveTo>
                  <a:lnTo>
                    <a:pt x="480" y="2"/>
                  </a:lnTo>
                  <a:lnTo>
                    <a:pt x="498" y="9"/>
                  </a:lnTo>
                  <a:lnTo>
                    <a:pt x="514" y="21"/>
                  </a:lnTo>
                  <a:lnTo>
                    <a:pt x="525" y="38"/>
                  </a:lnTo>
                  <a:lnTo>
                    <a:pt x="534" y="56"/>
                  </a:lnTo>
                  <a:lnTo>
                    <a:pt x="536" y="74"/>
                  </a:lnTo>
                  <a:lnTo>
                    <a:pt x="534" y="94"/>
                  </a:lnTo>
                  <a:lnTo>
                    <a:pt x="525" y="112"/>
                  </a:lnTo>
                  <a:lnTo>
                    <a:pt x="514" y="128"/>
                  </a:lnTo>
                  <a:lnTo>
                    <a:pt x="238" y="404"/>
                  </a:lnTo>
                  <a:lnTo>
                    <a:pt x="222" y="416"/>
                  </a:lnTo>
                  <a:lnTo>
                    <a:pt x="204" y="424"/>
                  </a:lnTo>
                  <a:lnTo>
                    <a:pt x="184" y="426"/>
                  </a:lnTo>
                  <a:lnTo>
                    <a:pt x="165" y="424"/>
                  </a:lnTo>
                  <a:lnTo>
                    <a:pt x="147" y="416"/>
                  </a:lnTo>
                  <a:lnTo>
                    <a:pt x="131" y="404"/>
                  </a:lnTo>
                  <a:lnTo>
                    <a:pt x="22" y="295"/>
                  </a:lnTo>
                  <a:lnTo>
                    <a:pt x="11" y="279"/>
                  </a:lnTo>
                  <a:lnTo>
                    <a:pt x="3" y="262"/>
                  </a:lnTo>
                  <a:lnTo>
                    <a:pt x="0" y="242"/>
                  </a:lnTo>
                  <a:lnTo>
                    <a:pt x="3" y="223"/>
                  </a:lnTo>
                  <a:lnTo>
                    <a:pt x="11" y="204"/>
                  </a:lnTo>
                  <a:lnTo>
                    <a:pt x="22" y="188"/>
                  </a:lnTo>
                  <a:lnTo>
                    <a:pt x="38" y="177"/>
                  </a:lnTo>
                  <a:lnTo>
                    <a:pt x="57" y="169"/>
                  </a:lnTo>
                  <a:lnTo>
                    <a:pt x="76" y="166"/>
                  </a:lnTo>
                  <a:lnTo>
                    <a:pt x="96" y="169"/>
                  </a:lnTo>
                  <a:lnTo>
                    <a:pt x="113" y="177"/>
                  </a:lnTo>
                  <a:lnTo>
                    <a:pt x="129" y="188"/>
                  </a:lnTo>
                  <a:lnTo>
                    <a:pt x="184" y="243"/>
                  </a:lnTo>
                  <a:lnTo>
                    <a:pt x="407" y="21"/>
                  </a:lnTo>
                  <a:lnTo>
                    <a:pt x="423" y="9"/>
                  </a:lnTo>
                  <a:lnTo>
                    <a:pt x="442" y="2"/>
                  </a:lnTo>
                  <a:lnTo>
                    <a:pt x="460" y="0"/>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9" name="Google Shape;599;p21"/>
            <p:cNvSpPr/>
            <p:nvPr/>
          </p:nvSpPr>
          <p:spPr>
            <a:xfrm>
              <a:off x="1078" y="496"/>
              <a:ext cx="44" cy="38"/>
            </a:xfrm>
            <a:custGeom>
              <a:rect b="b" l="l" r="r" t="t"/>
              <a:pathLst>
                <a:path extrusionOk="0" h="151" w="179">
                  <a:moveTo>
                    <a:pt x="76" y="0"/>
                  </a:moveTo>
                  <a:lnTo>
                    <a:pt x="103" y="0"/>
                  </a:lnTo>
                  <a:lnTo>
                    <a:pt x="122" y="2"/>
                  </a:lnTo>
                  <a:lnTo>
                    <a:pt x="141" y="10"/>
                  </a:lnTo>
                  <a:lnTo>
                    <a:pt x="156" y="22"/>
                  </a:lnTo>
                  <a:lnTo>
                    <a:pt x="168" y="38"/>
                  </a:lnTo>
                  <a:lnTo>
                    <a:pt x="175" y="55"/>
                  </a:lnTo>
                  <a:lnTo>
                    <a:pt x="179" y="76"/>
                  </a:lnTo>
                  <a:lnTo>
                    <a:pt x="175" y="95"/>
                  </a:lnTo>
                  <a:lnTo>
                    <a:pt x="168" y="114"/>
                  </a:lnTo>
                  <a:lnTo>
                    <a:pt x="156" y="129"/>
                  </a:lnTo>
                  <a:lnTo>
                    <a:pt x="141" y="140"/>
                  </a:lnTo>
                  <a:lnTo>
                    <a:pt x="122" y="148"/>
                  </a:lnTo>
                  <a:lnTo>
                    <a:pt x="103" y="151"/>
                  </a:lnTo>
                  <a:lnTo>
                    <a:pt x="76" y="151"/>
                  </a:lnTo>
                  <a:lnTo>
                    <a:pt x="56" y="148"/>
                  </a:lnTo>
                  <a:lnTo>
                    <a:pt x="38" y="140"/>
                  </a:lnTo>
                  <a:lnTo>
                    <a:pt x="22" y="129"/>
                  </a:lnTo>
                  <a:lnTo>
                    <a:pt x="11" y="114"/>
                  </a:lnTo>
                  <a:lnTo>
                    <a:pt x="3" y="95"/>
                  </a:lnTo>
                  <a:lnTo>
                    <a:pt x="0" y="76"/>
                  </a:lnTo>
                  <a:lnTo>
                    <a:pt x="3" y="55"/>
                  </a:lnTo>
                  <a:lnTo>
                    <a:pt x="11" y="38"/>
                  </a:lnTo>
                  <a:lnTo>
                    <a:pt x="22" y="22"/>
                  </a:lnTo>
                  <a:lnTo>
                    <a:pt x="38" y="10"/>
                  </a:lnTo>
                  <a:lnTo>
                    <a:pt x="56" y="2"/>
                  </a:lnTo>
                  <a:lnTo>
                    <a:pt x="76" y="0"/>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0" name="Google Shape;600;p21"/>
            <p:cNvSpPr/>
            <p:nvPr/>
          </p:nvSpPr>
          <p:spPr>
            <a:xfrm>
              <a:off x="806" y="496"/>
              <a:ext cx="249" cy="38"/>
            </a:xfrm>
            <a:custGeom>
              <a:rect b="b" l="l" r="r" t="t"/>
              <a:pathLst>
                <a:path extrusionOk="0" h="151" w="997">
                  <a:moveTo>
                    <a:pt x="75" y="0"/>
                  </a:moveTo>
                  <a:lnTo>
                    <a:pt x="921" y="0"/>
                  </a:lnTo>
                  <a:lnTo>
                    <a:pt x="941" y="2"/>
                  </a:lnTo>
                  <a:lnTo>
                    <a:pt x="960" y="10"/>
                  </a:lnTo>
                  <a:lnTo>
                    <a:pt x="975" y="22"/>
                  </a:lnTo>
                  <a:lnTo>
                    <a:pt x="986" y="38"/>
                  </a:lnTo>
                  <a:lnTo>
                    <a:pt x="994" y="55"/>
                  </a:lnTo>
                  <a:lnTo>
                    <a:pt x="997" y="76"/>
                  </a:lnTo>
                  <a:lnTo>
                    <a:pt x="994" y="95"/>
                  </a:lnTo>
                  <a:lnTo>
                    <a:pt x="986" y="114"/>
                  </a:lnTo>
                  <a:lnTo>
                    <a:pt x="975" y="129"/>
                  </a:lnTo>
                  <a:lnTo>
                    <a:pt x="960" y="140"/>
                  </a:lnTo>
                  <a:lnTo>
                    <a:pt x="941" y="148"/>
                  </a:lnTo>
                  <a:lnTo>
                    <a:pt x="921" y="151"/>
                  </a:lnTo>
                  <a:lnTo>
                    <a:pt x="75" y="151"/>
                  </a:lnTo>
                  <a:lnTo>
                    <a:pt x="55" y="148"/>
                  </a:lnTo>
                  <a:lnTo>
                    <a:pt x="37" y="140"/>
                  </a:lnTo>
                  <a:lnTo>
                    <a:pt x="22" y="129"/>
                  </a:lnTo>
                  <a:lnTo>
                    <a:pt x="11" y="114"/>
                  </a:lnTo>
                  <a:lnTo>
                    <a:pt x="3" y="95"/>
                  </a:lnTo>
                  <a:lnTo>
                    <a:pt x="0" y="76"/>
                  </a:lnTo>
                  <a:lnTo>
                    <a:pt x="3" y="55"/>
                  </a:lnTo>
                  <a:lnTo>
                    <a:pt x="11" y="38"/>
                  </a:lnTo>
                  <a:lnTo>
                    <a:pt x="22" y="22"/>
                  </a:lnTo>
                  <a:lnTo>
                    <a:pt x="37" y="10"/>
                  </a:lnTo>
                  <a:lnTo>
                    <a:pt x="55" y="2"/>
                  </a:lnTo>
                  <a:lnTo>
                    <a:pt x="75" y="0"/>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1" name="Google Shape;601;p21"/>
            <p:cNvSpPr/>
            <p:nvPr/>
          </p:nvSpPr>
          <p:spPr>
            <a:xfrm>
              <a:off x="637" y="636"/>
              <a:ext cx="133" cy="107"/>
            </a:xfrm>
            <a:custGeom>
              <a:rect b="b" l="l" r="r" t="t"/>
              <a:pathLst>
                <a:path extrusionOk="0" h="428" w="536">
                  <a:moveTo>
                    <a:pt x="460" y="0"/>
                  </a:moveTo>
                  <a:lnTo>
                    <a:pt x="480" y="3"/>
                  </a:lnTo>
                  <a:lnTo>
                    <a:pt x="498" y="11"/>
                  </a:lnTo>
                  <a:lnTo>
                    <a:pt x="514" y="22"/>
                  </a:lnTo>
                  <a:lnTo>
                    <a:pt x="525" y="38"/>
                  </a:lnTo>
                  <a:lnTo>
                    <a:pt x="534" y="57"/>
                  </a:lnTo>
                  <a:lnTo>
                    <a:pt x="536" y="76"/>
                  </a:lnTo>
                  <a:lnTo>
                    <a:pt x="534" y="96"/>
                  </a:lnTo>
                  <a:lnTo>
                    <a:pt x="525" y="113"/>
                  </a:lnTo>
                  <a:lnTo>
                    <a:pt x="514" y="129"/>
                  </a:lnTo>
                  <a:lnTo>
                    <a:pt x="238" y="405"/>
                  </a:lnTo>
                  <a:lnTo>
                    <a:pt x="222" y="418"/>
                  </a:lnTo>
                  <a:lnTo>
                    <a:pt x="204" y="424"/>
                  </a:lnTo>
                  <a:lnTo>
                    <a:pt x="184" y="428"/>
                  </a:lnTo>
                  <a:lnTo>
                    <a:pt x="165" y="424"/>
                  </a:lnTo>
                  <a:lnTo>
                    <a:pt x="147" y="418"/>
                  </a:lnTo>
                  <a:lnTo>
                    <a:pt x="131" y="405"/>
                  </a:lnTo>
                  <a:lnTo>
                    <a:pt x="22" y="297"/>
                  </a:lnTo>
                  <a:lnTo>
                    <a:pt x="11" y="281"/>
                  </a:lnTo>
                  <a:lnTo>
                    <a:pt x="3" y="262"/>
                  </a:lnTo>
                  <a:lnTo>
                    <a:pt x="0" y="243"/>
                  </a:lnTo>
                  <a:lnTo>
                    <a:pt x="3" y="225"/>
                  </a:lnTo>
                  <a:lnTo>
                    <a:pt x="11" y="206"/>
                  </a:lnTo>
                  <a:lnTo>
                    <a:pt x="22" y="190"/>
                  </a:lnTo>
                  <a:lnTo>
                    <a:pt x="38" y="177"/>
                  </a:lnTo>
                  <a:lnTo>
                    <a:pt x="57" y="171"/>
                  </a:lnTo>
                  <a:lnTo>
                    <a:pt x="76" y="168"/>
                  </a:lnTo>
                  <a:lnTo>
                    <a:pt x="96" y="171"/>
                  </a:lnTo>
                  <a:lnTo>
                    <a:pt x="113" y="177"/>
                  </a:lnTo>
                  <a:lnTo>
                    <a:pt x="129" y="190"/>
                  </a:lnTo>
                  <a:lnTo>
                    <a:pt x="184" y="245"/>
                  </a:lnTo>
                  <a:lnTo>
                    <a:pt x="407" y="22"/>
                  </a:lnTo>
                  <a:lnTo>
                    <a:pt x="423" y="11"/>
                  </a:lnTo>
                  <a:lnTo>
                    <a:pt x="442" y="3"/>
                  </a:lnTo>
                  <a:lnTo>
                    <a:pt x="460" y="0"/>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2" name="Google Shape;602;p21"/>
            <p:cNvSpPr/>
            <p:nvPr/>
          </p:nvSpPr>
          <p:spPr>
            <a:xfrm>
              <a:off x="806" y="679"/>
              <a:ext cx="316" cy="38"/>
            </a:xfrm>
            <a:custGeom>
              <a:rect b="b" l="l" r="r" t="t"/>
              <a:pathLst>
                <a:path extrusionOk="0" h="151" w="1266">
                  <a:moveTo>
                    <a:pt x="75" y="0"/>
                  </a:moveTo>
                  <a:lnTo>
                    <a:pt x="1190" y="0"/>
                  </a:lnTo>
                  <a:lnTo>
                    <a:pt x="1209" y="3"/>
                  </a:lnTo>
                  <a:lnTo>
                    <a:pt x="1228" y="10"/>
                  </a:lnTo>
                  <a:lnTo>
                    <a:pt x="1243" y="23"/>
                  </a:lnTo>
                  <a:lnTo>
                    <a:pt x="1255" y="38"/>
                  </a:lnTo>
                  <a:lnTo>
                    <a:pt x="1262" y="56"/>
                  </a:lnTo>
                  <a:lnTo>
                    <a:pt x="1266" y="76"/>
                  </a:lnTo>
                  <a:lnTo>
                    <a:pt x="1262" y="96"/>
                  </a:lnTo>
                  <a:lnTo>
                    <a:pt x="1255" y="114"/>
                  </a:lnTo>
                  <a:lnTo>
                    <a:pt x="1243" y="130"/>
                  </a:lnTo>
                  <a:lnTo>
                    <a:pt x="1228" y="141"/>
                  </a:lnTo>
                  <a:lnTo>
                    <a:pt x="1209" y="149"/>
                  </a:lnTo>
                  <a:lnTo>
                    <a:pt x="1190" y="151"/>
                  </a:lnTo>
                  <a:lnTo>
                    <a:pt x="75" y="151"/>
                  </a:lnTo>
                  <a:lnTo>
                    <a:pt x="55" y="149"/>
                  </a:lnTo>
                  <a:lnTo>
                    <a:pt x="37" y="141"/>
                  </a:lnTo>
                  <a:lnTo>
                    <a:pt x="22" y="130"/>
                  </a:lnTo>
                  <a:lnTo>
                    <a:pt x="11" y="114"/>
                  </a:lnTo>
                  <a:lnTo>
                    <a:pt x="3" y="96"/>
                  </a:lnTo>
                  <a:lnTo>
                    <a:pt x="0" y="76"/>
                  </a:lnTo>
                  <a:lnTo>
                    <a:pt x="3" y="56"/>
                  </a:lnTo>
                  <a:lnTo>
                    <a:pt x="11" y="38"/>
                  </a:lnTo>
                  <a:lnTo>
                    <a:pt x="22" y="23"/>
                  </a:lnTo>
                  <a:lnTo>
                    <a:pt x="37" y="10"/>
                  </a:lnTo>
                  <a:lnTo>
                    <a:pt x="55" y="3"/>
                  </a:lnTo>
                  <a:lnTo>
                    <a:pt x="75" y="0"/>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3" name="Google Shape;603;p21"/>
            <p:cNvSpPr/>
            <p:nvPr/>
          </p:nvSpPr>
          <p:spPr>
            <a:xfrm>
              <a:off x="637" y="818"/>
              <a:ext cx="133" cy="107"/>
            </a:xfrm>
            <a:custGeom>
              <a:rect b="b" l="l" r="r" t="t"/>
              <a:pathLst>
                <a:path extrusionOk="0" h="427" w="536">
                  <a:moveTo>
                    <a:pt x="460" y="0"/>
                  </a:moveTo>
                  <a:lnTo>
                    <a:pt x="480" y="3"/>
                  </a:lnTo>
                  <a:lnTo>
                    <a:pt x="498" y="10"/>
                  </a:lnTo>
                  <a:lnTo>
                    <a:pt x="514" y="23"/>
                  </a:lnTo>
                  <a:lnTo>
                    <a:pt x="525" y="39"/>
                  </a:lnTo>
                  <a:lnTo>
                    <a:pt x="534" y="57"/>
                  </a:lnTo>
                  <a:lnTo>
                    <a:pt x="536" y="76"/>
                  </a:lnTo>
                  <a:lnTo>
                    <a:pt x="534" y="95"/>
                  </a:lnTo>
                  <a:lnTo>
                    <a:pt x="525" y="114"/>
                  </a:lnTo>
                  <a:lnTo>
                    <a:pt x="514" y="130"/>
                  </a:lnTo>
                  <a:lnTo>
                    <a:pt x="238" y="406"/>
                  </a:lnTo>
                  <a:lnTo>
                    <a:pt x="222" y="417"/>
                  </a:lnTo>
                  <a:lnTo>
                    <a:pt x="204" y="425"/>
                  </a:lnTo>
                  <a:lnTo>
                    <a:pt x="184" y="427"/>
                  </a:lnTo>
                  <a:lnTo>
                    <a:pt x="165" y="425"/>
                  </a:lnTo>
                  <a:lnTo>
                    <a:pt x="147" y="417"/>
                  </a:lnTo>
                  <a:lnTo>
                    <a:pt x="131" y="406"/>
                  </a:lnTo>
                  <a:lnTo>
                    <a:pt x="22" y="296"/>
                  </a:lnTo>
                  <a:lnTo>
                    <a:pt x="11" y="280"/>
                  </a:lnTo>
                  <a:lnTo>
                    <a:pt x="3" y="262"/>
                  </a:lnTo>
                  <a:lnTo>
                    <a:pt x="0" y="244"/>
                  </a:lnTo>
                  <a:lnTo>
                    <a:pt x="3" y="224"/>
                  </a:lnTo>
                  <a:lnTo>
                    <a:pt x="11" y="206"/>
                  </a:lnTo>
                  <a:lnTo>
                    <a:pt x="22" y="190"/>
                  </a:lnTo>
                  <a:lnTo>
                    <a:pt x="38" y="177"/>
                  </a:lnTo>
                  <a:lnTo>
                    <a:pt x="57" y="170"/>
                  </a:lnTo>
                  <a:lnTo>
                    <a:pt x="76" y="168"/>
                  </a:lnTo>
                  <a:lnTo>
                    <a:pt x="96" y="170"/>
                  </a:lnTo>
                  <a:lnTo>
                    <a:pt x="113" y="177"/>
                  </a:lnTo>
                  <a:lnTo>
                    <a:pt x="129" y="190"/>
                  </a:lnTo>
                  <a:lnTo>
                    <a:pt x="184" y="245"/>
                  </a:lnTo>
                  <a:lnTo>
                    <a:pt x="407" y="23"/>
                  </a:lnTo>
                  <a:lnTo>
                    <a:pt x="423" y="10"/>
                  </a:lnTo>
                  <a:lnTo>
                    <a:pt x="442" y="3"/>
                  </a:lnTo>
                  <a:lnTo>
                    <a:pt x="460" y="0"/>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4" name="Google Shape;604;p21"/>
            <p:cNvSpPr/>
            <p:nvPr/>
          </p:nvSpPr>
          <p:spPr>
            <a:xfrm>
              <a:off x="806" y="862"/>
              <a:ext cx="316" cy="37"/>
            </a:xfrm>
            <a:custGeom>
              <a:rect b="b" l="l" r="r" t="t"/>
              <a:pathLst>
                <a:path extrusionOk="0" h="151" w="1266">
                  <a:moveTo>
                    <a:pt x="75" y="0"/>
                  </a:moveTo>
                  <a:lnTo>
                    <a:pt x="1190" y="0"/>
                  </a:lnTo>
                  <a:lnTo>
                    <a:pt x="1209" y="3"/>
                  </a:lnTo>
                  <a:lnTo>
                    <a:pt x="1228" y="11"/>
                  </a:lnTo>
                  <a:lnTo>
                    <a:pt x="1243" y="22"/>
                  </a:lnTo>
                  <a:lnTo>
                    <a:pt x="1255" y="37"/>
                  </a:lnTo>
                  <a:lnTo>
                    <a:pt x="1262" y="56"/>
                  </a:lnTo>
                  <a:lnTo>
                    <a:pt x="1266" y="75"/>
                  </a:lnTo>
                  <a:lnTo>
                    <a:pt x="1262" y="96"/>
                  </a:lnTo>
                  <a:lnTo>
                    <a:pt x="1255" y="114"/>
                  </a:lnTo>
                  <a:lnTo>
                    <a:pt x="1243" y="129"/>
                  </a:lnTo>
                  <a:lnTo>
                    <a:pt x="1228" y="141"/>
                  </a:lnTo>
                  <a:lnTo>
                    <a:pt x="1209" y="149"/>
                  </a:lnTo>
                  <a:lnTo>
                    <a:pt x="1190" y="151"/>
                  </a:lnTo>
                  <a:lnTo>
                    <a:pt x="75" y="151"/>
                  </a:lnTo>
                  <a:lnTo>
                    <a:pt x="55" y="149"/>
                  </a:lnTo>
                  <a:lnTo>
                    <a:pt x="37" y="141"/>
                  </a:lnTo>
                  <a:lnTo>
                    <a:pt x="22" y="129"/>
                  </a:lnTo>
                  <a:lnTo>
                    <a:pt x="11" y="114"/>
                  </a:lnTo>
                  <a:lnTo>
                    <a:pt x="3" y="96"/>
                  </a:lnTo>
                  <a:lnTo>
                    <a:pt x="0" y="75"/>
                  </a:lnTo>
                  <a:lnTo>
                    <a:pt x="3" y="56"/>
                  </a:lnTo>
                  <a:lnTo>
                    <a:pt x="11" y="37"/>
                  </a:lnTo>
                  <a:lnTo>
                    <a:pt x="22" y="22"/>
                  </a:lnTo>
                  <a:lnTo>
                    <a:pt x="37" y="11"/>
                  </a:lnTo>
                  <a:lnTo>
                    <a:pt x="55" y="3"/>
                  </a:lnTo>
                  <a:lnTo>
                    <a:pt x="75" y="0"/>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605" name="Google Shape;605;p21"/>
          <p:cNvGrpSpPr/>
          <p:nvPr/>
        </p:nvGrpSpPr>
        <p:grpSpPr>
          <a:xfrm>
            <a:off x="6082527" y="4098925"/>
            <a:ext cx="165350" cy="254338"/>
            <a:chOff x="1549" y="475"/>
            <a:chExt cx="589" cy="906"/>
          </a:xfrm>
        </p:grpSpPr>
        <p:sp>
          <p:nvSpPr>
            <p:cNvPr id="606" name="Google Shape;606;p21"/>
            <p:cNvSpPr/>
            <p:nvPr/>
          </p:nvSpPr>
          <p:spPr>
            <a:xfrm>
              <a:off x="1549" y="475"/>
              <a:ext cx="589" cy="673"/>
            </a:xfrm>
            <a:custGeom>
              <a:rect b="b" l="l" r="r" t="t"/>
              <a:pathLst>
                <a:path extrusionOk="0" h="2692" w="2355">
                  <a:moveTo>
                    <a:pt x="1177" y="0"/>
                  </a:moveTo>
                  <a:lnTo>
                    <a:pt x="1261" y="3"/>
                  </a:lnTo>
                  <a:lnTo>
                    <a:pt x="1345" y="12"/>
                  </a:lnTo>
                  <a:lnTo>
                    <a:pt x="1426" y="26"/>
                  </a:lnTo>
                  <a:lnTo>
                    <a:pt x="1508" y="47"/>
                  </a:lnTo>
                  <a:lnTo>
                    <a:pt x="1586" y="74"/>
                  </a:lnTo>
                  <a:lnTo>
                    <a:pt x="1663" y="105"/>
                  </a:lnTo>
                  <a:lnTo>
                    <a:pt x="1738" y="142"/>
                  </a:lnTo>
                  <a:lnTo>
                    <a:pt x="1809" y="184"/>
                  </a:lnTo>
                  <a:lnTo>
                    <a:pt x="1877" y="231"/>
                  </a:lnTo>
                  <a:lnTo>
                    <a:pt x="1943" y="283"/>
                  </a:lnTo>
                  <a:lnTo>
                    <a:pt x="2005" y="340"/>
                  </a:lnTo>
                  <a:lnTo>
                    <a:pt x="2063" y="401"/>
                  </a:lnTo>
                  <a:lnTo>
                    <a:pt x="2113" y="461"/>
                  </a:lnTo>
                  <a:lnTo>
                    <a:pt x="2158" y="524"/>
                  </a:lnTo>
                  <a:lnTo>
                    <a:pt x="2197" y="589"/>
                  </a:lnTo>
                  <a:lnTo>
                    <a:pt x="2234" y="657"/>
                  </a:lnTo>
                  <a:lnTo>
                    <a:pt x="2265" y="726"/>
                  </a:lnTo>
                  <a:lnTo>
                    <a:pt x="2292" y="799"/>
                  </a:lnTo>
                  <a:lnTo>
                    <a:pt x="2315" y="873"/>
                  </a:lnTo>
                  <a:lnTo>
                    <a:pt x="2333" y="948"/>
                  </a:lnTo>
                  <a:lnTo>
                    <a:pt x="2345" y="1025"/>
                  </a:lnTo>
                  <a:lnTo>
                    <a:pt x="2352" y="1102"/>
                  </a:lnTo>
                  <a:lnTo>
                    <a:pt x="2355" y="1180"/>
                  </a:lnTo>
                  <a:lnTo>
                    <a:pt x="2352" y="1258"/>
                  </a:lnTo>
                  <a:lnTo>
                    <a:pt x="2345" y="1336"/>
                  </a:lnTo>
                  <a:lnTo>
                    <a:pt x="2333" y="1413"/>
                  </a:lnTo>
                  <a:lnTo>
                    <a:pt x="2315" y="1488"/>
                  </a:lnTo>
                  <a:lnTo>
                    <a:pt x="2292" y="1562"/>
                  </a:lnTo>
                  <a:lnTo>
                    <a:pt x="2265" y="1633"/>
                  </a:lnTo>
                  <a:lnTo>
                    <a:pt x="2234" y="1704"/>
                  </a:lnTo>
                  <a:lnTo>
                    <a:pt x="2197" y="1771"/>
                  </a:lnTo>
                  <a:lnTo>
                    <a:pt x="2158" y="1837"/>
                  </a:lnTo>
                  <a:lnTo>
                    <a:pt x="2113" y="1900"/>
                  </a:lnTo>
                  <a:lnTo>
                    <a:pt x="2063" y="1959"/>
                  </a:lnTo>
                  <a:lnTo>
                    <a:pt x="2014" y="2011"/>
                  </a:lnTo>
                  <a:lnTo>
                    <a:pt x="1962" y="2060"/>
                  </a:lnTo>
                  <a:lnTo>
                    <a:pt x="1919" y="2101"/>
                  </a:lnTo>
                  <a:lnTo>
                    <a:pt x="1884" y="2142"/>
                  </a:lnTo>
                  <a:lnTo>
                    <a:pt x="1853" y="2184"/>
                  </a:lnTo>
                  <a:lnTo>
                    <a:pt x="1830" y="2225"/>
                  </a:lnTo>
                  <a:lnTo>
                    <a:pt x="1811" y="2268"/>
                  </a:lnTo>
                  <a:lnTo>
                    <a:pt x="1798" y="2313"/>
                  </a:lnTo>
                  <a:lnTo>
                    <a:pt x="1790" y="2362"/>
                  </a:lnTo>
                  <a:lnTo>
                    <a:pt x="1788" y="2411"/>
                  </a:lnTo>
                  <a:lnTo>
                    <a:pt x="1788" y="2413"/>
                  </a:lnTo>
                  <a:lnTo>
                    <a:pt x="1788" y="2414"/>
                  </a:lnTo>
                  <a:lnTo>
                    <a:pt x="1788" y="2415"/>
                  </a:lnTo>
                  <a:lnTo>
                    <a:pt x="1787" y="2560"/>
                  </a:lnTo>
                  <a:lnTo>
                    <a:pt x="1784" y="2586"/>
                  </a:lnTo>
                  <a:lnTo>
                    <a:pt x="1776" y="2612"/>
                  </a:lnTo>
                  <a:lnTo>
                    <a:pt x="1764" y="2634"/>
                  </a:lnTo>
                  <a:lnTo>
                    <a:pt x="1747" y="2654"/>
                  </a:lnTo>
                  <a:lnTo>
                    <a:pt x="1728" y="2670"/>
                  </a:lnTo>
                  <a:lnTo>
                    <a:pt x="1705" y="2682"/>
                  </a:lnTo>
                  <a:lnTo>
                    <a:pt x="1680" y="2690"/>
                  </a:lnTo>
                  <a:lnTo>
                    <a:pt x="1654" y="2692"/>
                  </a:lnTo>
                  <a:lnTo>
                    <a:pt x="1652" y="2692"/>
                  </a:lnTo>
                  <a:lnTo>
                    <a:pt x="1625" y="2689"/>
                  </a:lnTo>
                  <a:lnTo>
                    <a:pt x="1600" y="2681"/>
                  </a:lnTo>
                  <a:lnTo>
                    <a:pt x="1578" y="2669"/>
                  </a:lnTo>
                  <a:lnTo>
                    <a:pt x="1558" y="2652"/>
                  </a:lnTo>
                  <a:lnTo>
                    <a:pt x="1542" y="2632"/>
                  </a:lnTo>
                  <a:lnTo>
                    <a:pt x="1530" y="2610"/>
                  </a:lnTo>
                  <a:lnTo>
                    <a:pt x="1523" y="2584"/>
                  </a:lnTo>
                  <a:lnTo>
                    <a:pt x="1520" y="2557"/>
                  </a:lnTo>
                  <a:lnTo>
                    <a:pt x="1522" y="2411"/>
                  </a:lnTo>
                  <a:lnTo>
                    <a:pt x="1524" y="2349"/>
                  </a:lnTo>
                  <a:lnTo>
                    <a:pt x="1532" y="2287"/>
                  </a:lnTo>
                  <a:lnTo>
                    <a:pt x="1545" y="2229"/>
                  </a:lnTo>
                  <a:lnTo>
                    <a:pt x="1563" y="2171"/>
                  </a:lnTo>
                  <a:lnTo>
                    <a:pt x="1587" y="2116"/>
                  </a:lnTo>
                  <a:lnTo>
                    <a:pt x="1615" y="2063"/>
                  </a:lnTo>
                  <a:lnTo>
                    <a:pt x="1650" y="2011"/>
                  </a:lnTo>
                  <a:lnTo>
                    <a:pt x="1689" y="1960"/>
                  </a:lnTo>
                  <a:lnTo>
                    <a:pt x="1734" y="1911"/>
                  </a:lnTo>
                  <a:lnTo>
                    <a:pt x="1785" y="1862"/>
                  </a:lnTo>
                  <a:lnTo>
                    <a:pt x="1824" y="1824"/>
                  </a:lnTo>
                  <a:lnTo>
                    <a:pt x="1863" y="1783"/>
                  </a:lnTo>
                  <a:lnTo>
                    <a:pt x="1908" y="1728"/>
                  </a:lnTo>
                  <a:lnTo>
                    <a:pt x="1949" y="1670"/>
                  </a:lnTo>
                  <a:lnTo>
                    <a:pt x="1984" y="1609"/>
                  </a:lnTo>
                  <a:lnTo>
                    <a:pt x="2015" y="1546"/>
                  </a:lnTo>
                  <a:lnTo>
                    <a:pt x="2039" y="1483"/>
                  </a:lnTo>
                  <a:lnTo>
                    <a:pt x="2060" y="1416"/>
                  </a:lnTo>
                  <a:lnTo>
                    <a:pt x="2075" y="1350"/>
                  </a:lnTo>
                  <a:lnTo>
                    <a:pt x="2085" y="1283"/>
                  </a:lnTo>
                  <a:lnTo>
                    <a:pt x="2089" y="1215"/>
                  </a:lnTo>
                  <a:lnTo>
                    <a:pt x="2089" y="1147"/>
                  </a:lnTo>
                  <a:lnTo>
                    <a:pt x="2085" y="1080"/>
                  </a:lnTo>
                  <a:lnTo>
                    <a:pt x="2075" y="1011"/>
                  </a:lnTo>
                  <a:lnTo>
                    <a:pt x="2060" y="945"/>
                  </a:lnTo>
                  <a:lnTo>
                    <a:pt x="2040" y="879"/>
                  </a:lnTo>
                  <a:lnTo>
                    <a:pt x="2015" y="816"/>
                  </a:lnTo>
                  <a:lnTo>
                    <a:pt x="1985" y="753"/>
                  </a:lnTo>
                  <a:lnTo>
                    <a:pt x="1950" y="692"/>
                  </a:lnTo>
                  <a:lnTo>
                    <a:pt x="1909" y="634"/>
                  </a:lnTo>
                  <a:lnTo>
                    <a:pt x="1864" y="578"/>
                  </a:lnTo>
                  <a:lnTo>
                    <a:pt x="1815" y="526"/>
                  </a:lnTo>
                  <a:lnTo>
                    <a:pt x="1762" y="479"/>
                  </a:lnTo>
                  <a:lnTo>
                    <a:pt x="1706" y="436"/>
                  </a:lnTo>
                  <a:lnTo>
                    <a:pt x="1647" y="397"/>
                  </a:lnTo>
                  <a:lnTo>
                    <a:pt x="1586" y="363"/>
                  </a:lnTo>
                  <a:lnTo>
                    <a:pt x="1522" y="335"/>
                  </a:lnTo>
                  <a:lnTo>
                    <a:pt x="1456" y="310"/>
                  </a:lnTo>
                  <a:lnTo>
                    <a:pt x="1389" y="292"/>
                  </a:lnTo>
                  <a:lnTo>
                    <a:pt x="1320" y="278"/>
                  </a:lnTo>
                  <a:lnTo>
                    <a:pt x="1249" y="270"/>
                  </a:lnTo>
                  <a:lnTo>
                    <a:pt x="1178" y="266"/>
                  </a:lnTo>
                  <a:lnTo>
                    <a:pt x="1107" y="270"/>
                  </a:lnTo>
                  <a:lnTo>
                    <a:pt x="1037" y="278"/>
                  </a:lnTo>
                  <a:lnTo>
                    <a:pt x="968" y="292"/>
                  </a:lnTo>
                  <a:lnTo>
                    <a:pt x="901" y="310"/>
                  </a:lnTo>
                  <a:lnTo>
                    <a:pt x="835" y="335"/>
                  </a:lnTo>
                  <a:lnTo>
                    <a:pt x="771" y="363"/>
                  </a:lnTo>
                  <a:lnTo>
                    <a:pt x="709" y="397"/>
                  </a:lnTo>
                  <a:lnTo>
                    <a:pt x="650" y="436"/>
                  </a:lnTo>
                  <a:lnTo>
                    <a:pt x="594" y="479"/>
                  </a:lnTo>
                  <a:lnTo>
                    <a:pt x="541" y="526"/>
                  </a:lnTo>
                  <a:lnTo>
                    <a:pt x="493" y="578"/>
                  </a:lnTo>
                  <a:lnTo>
                    <a:pt x="446" y="634"/>
                  </a:lnTo>
                  <a:lnTo>
                    <a:pt x="407" y="692"/>
                  </a:lnTo>
                  <a:lnTo>
                    <a:pt x="371" y="753"/>
                  </a:lnTo>
                  <a:lnTo>
                    <a:pt x="341" y="816"/>
                  </a:lnTo>
                  <a:lnTo>
                    <a:pt x="316" y="880"/>
                  </a:lnTo>
                  <a:lnTo>
                    <a:pt x="296" y="945"/>
                  </a:lnTo>
                  <a:lnTo>
                    <a:pt x="280" y="1013"/>
                  </a:lnTo>
                  <a:lnTo>
                    <a:pt x="271" y="1080"/>
                  </a:lnTo>
                  <a:lnTo>
                    <a:pt x="265" y="1148"/>
                  </a:lnTo>
                  <a:lnTo>
                    <a:pt x="266" y="1216"/>
                  </a:lnTo>
                  <a:lnTo>
                    <a:pt x="271" y="1284"/>
                  </a:lnTo>
                  <a:lnTo>
                    <a:pt x="282" y="1352"/>
                  </a:lnTo>
                  <a:lnTo>
                    <a:pt x="296" y="1419"/>
                  </a:lnTo>
                  <a:lnTo>
                    <a:pt x="317" y="1484"/>
                  </a:lnTo>
                  <a:lnTo>
                    <a:pt x="342" y="1549"/>
                  </a:lnTo>
                  <a:lnTo>
                    <a:pt x="373" y="1611"/>
                  </a:lnTo>
                  <a:lnTo>
                    <a:pt x="408" y="1672"/>
                  </a:lnTo>
                  <a:lnTo>
                    <a:pt x="449" y="1730"/>
                  </a:lnTo>
                  <a:lnTo>
                    <a:pt x="495" y="1785"/>
                  </a:lnTo>
                  <a:lnTo>
                    <a:pt x="532" y="1825"/>
                  </a:lnTo>
                  <a:lnTo>
                    <a:pt x="572" y="1862"/>
                  </a:lnTo>
                  <a:lnTo>
                    <a:pt x="622" y="1912"/>
                  </a:lnTo>
                  <a:lnTo>
                    <a:pt x="669" y="1962"/>
                  </a:lnTo>
                  <a:lnTo>
                    <a:pt x="709" y="2013"/>
                  </a:lnTo>
                  <a:lnTo>
                    <a:pt x="743" y="2066"/>
                  </a:lnTo>
                  <a:lnTo>
                    <a:pt x="772" y="2120"/>
                  </a:lnTo>
                  <a:lnTo>
                    <a:pt x="796" y="2176"/>
                  </a:lnTo>
                  <a:lnTo>
                    <a:pt x="814" y="2234"/>
                  </a:lnTo>
                  <a:lnTo>
                    <a:pt x="827" y="2294"/>
                  </a:lnTo>
                  <a:lnTo>
                    <a:pt x="835" y="2355"/>
                  </a:lnTo>
                  <a:lnTo>
                    <a:pt x="837" y="2419"/>
                  </a:lnTo>
                  <a:lnTo>
                    <a:pt x="837" y="2420"/>
                  </a:lnTo>
                  <a:lnTo>
                    <a:pt x="835" y="2559"/>
                  </a:lnTo>
                  <a:lnTo>
                    <a:pt x="832" y="2585"/>
                  </a:lnTo>
                  <a:lnTo>
                    <a:pt x="824" y="2611"/>
                  </a:lnTo>
                  <a:lnTo>
                    <a:pt x="812" y="2633"/>
                  </a:lnTo>
                  <a:lnTo>
                    <a:pt x="795" y="2652"/>
                  </a:lnTo>
                  <a:lnTo>
                    <a:pt x="776" y="2668"/>
                  </a:lnTo>
                  <a:lnTo>
                    <a:pt x="753" y="2680"/>
                  </a:lnTo>
                  <a:lnTo>
                    <a:pt x="728" y="2688"/>
                  </a:lnTo>
                  <a:lnTo>
                    <a:pt x="702" y="2691"/>
                  </a:lnTo>
                  <a:lnTo>
                    <a:pt x="701" y="2691"/>
                  </a:lnTo>
                  <a:lnTo>
                    <a:pt x="673" y="2688"/>
                  </a:lnTo>
                  <a:lnTo>
                    <a:pt x="649" y="2680"/>
                  </a:lnTo>
                  <a:lnTo>
                    <a:pt x="626" y="2667"/>
                  </a:lnTo>
                  <a:lnTo>
                    <a:pt x="607" y="2650"/>
                  </a:lnTo>
                  <a:lnTo>
                    <a:pt x="591" y="2630"/>
                  </a:lnTo>
                  <a:lnTo>
                    <a:pt x="578" y="2607"/>
                  </a:lnTo>
                  <a:lnTo>
                    <a:pt x="571" y="2583"/>
                  </a:lnTo>
                  <a:lnTo>
                    <a:pt x="569" y="2556"/>
                  </a:lnTo>
                  <a:lnTo>
                    <a:pt x="570" y="2417"/>
                  </a:lnTo>
                  <a:lnTo>
                    <a:pt x="567" y="2366"/>
                  </a:lnTo>
                  <a:lnTo>
                    <a:pt x="560" y="2318"/>
                  </a:lnTo>
                  <a:lnTo>
                    <a:pt x="547" y="2273"/>
                  </a:lnTo>
                  <a:lnTo>
                    <a:pt x="528" y="2229"/>
                  </a:lnTo>
                  <a:lnTo>
                    <a:pt x="504" y="2186"/>
                  </a:lnTo>
                  <a:lnTo>
                    <a:pt x="473" y="2144"/>
                  </a:lnTo>
                  <a:lnTo>
                    <a:pt x="437" y="2102"/>
                  </a:lnTo>
                  <a:lnTo>
                    <a:pt x="394" y="2061"/>
                  </a:lnTo>
                  <a:lnTo>
                    <a:pt x="343" y="2013"/>
                  </a:lnTo>
                  <a:lnTo>
                    <a:pt x="295" y="1962"/>
                  </a:lnTo>
                  <a:lnTo>
                    <a:pt x="245" y="1902"/>
                  </a:lnTo>
                  <a:lnTo>
                    <a:pt x="199" y="1839"/>
                  </a:lnTo>
                  <a:lnTo>
                    <a:pt x="158" y="1774"/>
                  </a:lnTo>
                  <a:lnTo>
                    <a:pt x="122" y="1706"/>
                  </a:lnTo>
                  <a:lnTo>
                    <a:pt x="90" y="1637"/>
                  </a:lnTo>
                  <a:lnTo>
                    <a:pt x="63" y="1564"/>
                  </a:lnTo>
                  <a:lnTo>
                    <a:pt x="41" y="1490"/>
                  </a:lnTo>
                  <a:lnTo>
                    <a:pt x="23" y="1415"/>
                  </a:lnTo>
                  <a:lnTo>
                    <a:pt x="10" y="1338"/>
                  </a:lnTo>
                  <a:lnTo>
                    <a:pt x="2" y="1261"/>
                  </a:lnTo>
                  <a:lnTo>
                    <a:pt x="0" y="1182"/>
                  </a:lnTo>
                  <a:lnTo>
                    <a:pt x="2" y="1104"/>
                  </a:lnTo>
                  <a:lnTo>
                    <a:pt x="10" y="1026"/>
                  </a:lnTo>
                  <a:lnTo>
                    <a:pt x="22" y="950"/>
                  </a:lnTo>
                  <a:lnTo>
                    <a:pt x="40" y="874"/>
                  </a:lnTo>
                  <a:lnTo>
                    <a:pt x="62" y="800"/>
                  </a:lnTo>
                  <a:lnTo>
                    <a:pt x="88" y="728"/>
                  </a:lnTo>
                  <a:lnTo>
                    <a:pt x="120" y="658"/>
                  </a:lnTo>
                  <a:lnTo>
                    <a:pt x="156" y="590"/>
                  </a:lnTo>
                  <a:lnTo>
                    <a:pt x="197" y="524"/>
                  </a:lnTo>
                  <a:lnTo>
                    <a:pt x="242" y="461"/>
                  </a:lnTo>
                  <a:lnTo>
                    <a:pt x="291" y="402"/>
                  </a:lnTo>
                  <a:lnTo>
                    <a:pt x="350" y="340"/>
                  </a:lnTo>
                  <a:lnTo>
                    <a:pt x="411" y="283"/>
                  </a:lnTo>
                  <a:lnTo>
                    <a:pt x="477" y="231"/>
                  </a:lnTo>
                  <a:lnTo>
                    <a:pt x="545" y="184"/>
                  </a:lnTo>
                  <a:lnTo>
                    <a:pt x="617" y="142"/>
                  </a:lnTo>
                  <a:lnTo>
                    <a:pt x="692" y="105"/>
                  </a:lnTo>
                  <a:lnTo>
                    <a:pt x="769" y="74"/>
                  </a:lnTo>
                  <a:lnTo>
                    <a:pt x="847" y="47"/>
                  </a:lnTo>
                  <a:lnTo>
                    <a:pt x="927" y="26"/>
                  </a:lnTo>
                  <a:lnTo>
                    <a:pt x="1010" y="12"/>
                  </a:lnTo>
                  <a:lnTo>
                    <a:pt x="1093" y="3"/>
                  </a:lnTo>
                  <a:lnTo>
                    <a:pt x="1177" y="0"/>
                  </a:lnTo>
                  <a:close/>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7" name="Google Shape;607;p21"/>
            <p:cNvSpPr/>
            <p:nvPr/>
          </p:nvSpPr>
          <p:spPr>
            <a:xfrm>
              <a:off x="1691" y="1203"/>
              <a:ext cx="304" cy="67"/>
            </a:xfrm>
            <a:custGeom>
              <a:rect b="b" l="l" r="r" t="t"/>
              <a:pathLst>
                <a:path extrusionOk="0" h="268" w="1217">
                  <a:moveTo>
                    <a:pt x="133" y="0"/>
                  </a:moveTo>
                  <a:lnTo>
                    <a:pt x="1084" y="0"/>
                  </a:lnTo>
                  <a:lnTo>
                    <a:pt x="1110" y="4"/>
                  </a:lnTo>
                  <a:lnTo>
                    <a:pt x="1136" y="11"/>
                  </a:lnTo>
                  <a:lnTo>
                    <a:pt x="1158" y="23"/>
                  </a:lnTo>
                  <a:lnTo>
                    <a:pt x="1177" y="40"/>
                  </a:lnTo>
                  <a:lnTo>
                    <a:pt x="1194" y="60"/>
                  </a:lnTo>
                  <a:lnTo>
                    <a:pt x="1207" y="83"/>
                  </a:lnTo>
                  <a:lnTo>
                    <a:pt x="1215" y="107"/>
                  </a:lnTo>
                  <a:lnTo>
                    <a:pt x="1217" y="135"/>
                  </a:lnTo>
                  <a:lnTo>
                    <a:pt x="1215" y="161"/>
                  </a:lnTo>
                  <a:lnTo>
                    <a:pt x="1207" y="186"/>
                  </a:lnTo>
                  <a:lnTo>
                    <a:pt x="1195" y="209"/>
                  </a:lnTo>
                  <a:lnTo>
                    <a:pt x="1178" y="229"/>
                  </a:lnTo>
                  <a:lnTo>
                    <a:pt x="1159" y="245"/>
                  </a:lnTo>
                  <a:lnTo>
                    <a:pt x="1136" y="257"/>
                  </a:lnTo>
                  <a:lnTo>
                    <a:pt x="1111" y="264"/>
                  </a:lnTo>
                  <a:lnTo>
                    <a:pt x="1085" y="268"/>
                  </a:lnTo>
                  <a:lnTo>
                    <a:pt x="133" y="268"/>
                  </a:lnTo>
                  <a:lnTo>
                    <a:pt x="106" y="264"/>
                  </a:lnTo>
                  <a:lnTo>
                    <a:pt x="81" y="257"/>
                  </a:lnTo>
                  <a:lnTo>
                    <a:pt x="58" y="245"/>
                  </a:lnTo>
                  <a:lnTo>
                    <a:pt x="39" y="228"/>
                  </a:lnTo>
                  <a:lnTo>
                    <a:pt x="23" y="208"/>
                  </a:lnTo>
                  <a:lnTo>
                    <a:pt x="9" y="186"/>
                  </a:lnTo>
                  <a:lnTo>
                    <a:pt x="2" y="161"/>
                  </a:lnTo>
                  <a:lnTo>
                    <a:pt x="0" y="135"/>
                  </a:lnTo>
                  <a:lnTo>
                    <a:pt x="2" y="107"/>
                  </a:lnTo>
                  <a:lnTo>
                    <a:pt x="9" y="83"/>
                  </a:lnTo>
                  <a:lnTo>
                    <a:pt x="23" y="60"/>
                  </a:lnTo>
                  <a:lnTo>
                    <a:pt x="39" y="40"/>
                  </a:lnTo>
                  <a:lnTo>
                    <a:pt x="58" y="23"/>
                  </a:lnTo>
                  <a:lnTo>
                    <a:pt x="81" y="11"/>
                  </a:lnTo>
                  <a:lnTo>
                    <a:pt x="106" y="4"/>
                  </a:lnTo>
                  <a:lnTo>
                    <a:pt x="133" y="0"/>
                  </a:lnTo>
                  <a:close/>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8" name="Google Shape;608;p21"/>
            <p:cNvSpPr/>
            <p:nvPr/>
          </p:nvSpPr>
          <p:spPr>
            <a:xfrm>
              <a:off x="1746" y="1314"/>
              <a:ext cx="195" cy="67"/>
            </a:xfrm>
            <a:custGeom>
              <a:rect b="b" l="l" r="r" t="t"/>
              <a:pathLst>
                <a:path extrusionOk="0" h="267" w="780">
                  <a:moveTo>
                    <a:pt x="133" y="0"/>
                  </a:moveTo>
                  <a:lnTo>
                    <a:pt x="646" y="0"/>
                  </a:lnTo>
                  <a:lnTo>
                    <a:pt x="673" y="3"/>
                  </a:lnTo>
                  <a:lnTo>
                    <a:pt x="699" y="11"/>
                  </a:lnTo>
                  <a:lnTo>
                    <a:pt x="721" y="23"/>
                  </a:lnTo>
                  <a:lnTo>
                    <a:pt x="741" y="39"/>
                  </a:lnTo>
                  <a:lnTo>
                    <a:pt x="757" y="59"/>
                  </a:lnTo>
                  <a:lnTo>
                    <a:pt x="769" y="81"/>
                  </a:lnTo>
                  <a:lnTo>
                    <a:pt x="777" y="106"/>
                  </a:lnTo>
                  <a:lnTo>
                    <a:pt x="780" y="133"/>
                  </a:lnTo>
                  <a:lnTo>
                    <a:pt x="777" y="160"/>
                  </a:lnTo>
                  <a:lnTo>
                    <a:pt x="769" y="185"/>
                  </a:lnTo>
                  <a:lnTo>
                    <a:pt x="757" y="208"/>
                  </a:lnTo>
                  <a:lnTo>
                    <a:pt x="741" y="227"/>
                  </a:lnTo>
                  <a:lnTo>
                    <a:pt x="721" y="244"/>
                  </a:lnTo>
                  <a:lnTo>
                    <a:pt x="699" y="256"/>
                  </a:lnTo>
                  <a:lnTo>
                    <a:pt x="673" y="264"/>
                  </a:lnTo>
                  <a:lnTo>
                    <a:pt x="646" y="267"/>
                  </a:lnTo>
                  <a:lnTo>
                    <a:pt x="133" y="267"/>
                  </a:lnTo>
                  <a:lnTo>
                    <a:pt x="106" y="264"/>
                  </a:lnTo>
                  <a:lnTo>
                    <a:pt x="82" y="256"/>
                  </a:lnTo>
                  <a:lnTo>
                    <a:pt x="59" y="244"/>
                  </a:lnTo>
                  <a:lnTo>
                    <a:pt x="39" y="227"/>
                  </a:lnTo>
                  <a:lnTo>
                    <a:pt x="22" y="208"/>
                  </a:lnTo>
                  <a:lnTo>
                    <a:pt x="10" y="185"/>
                  </a:lnTo>
                  <a:lnTo>
                    <a:pt x="3" y="160"/>
                  </a:lnTo>
                  <a:lnTo>
                    <a:pt x="0" y="133"/>
                  </a:lnTo>
                  <a:lnTo>
                    <a:pt x="3" y="106"/>
                  </a:lnTo>
                  <a:lnTo>
                    <a:pt x="10" y="81"/>
                  </a:lnTo>
                  <a:lnTo>
                    <a:pt x="22" y="59"/>
                  </a:lnTo>
                  <a:lnTo>
                    <a:pt x="39" y="39"/>
                  </a:lnTo>
                  <a:lnTo>
                    <a:pt x="59" y="23"/>
                  </a:lnTo>
                  <a:lnTo>
                    <a:pt x="82" y="11"/>
                  </a:lnTo>
                  <a:lnTo>
                    <a:pt x="106" y="3"/>
                  </a:lnTo>
                  <a:lnTo>
                    <a:pt x="133" y="0"/>
                  </a:lnTo>
                  <a:close/>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9" name="Google Shape;609;p21"/>
            <p:cNvSpPr/>
            <p:nvPr/>
          </p:nvSpPr>
          <p:spPr>
            <a:xfrm>
              <a:off x="1718" y="764"/>
              <a:ext cx="159" cy="384"/>
            </a:xfrm>
            <a:custGeom>
              <a:rect b="b" l="l" r="r" t="t"/>
              <a:pathLst>
                <a:path extrusionOk="0" h="1533" w="636">
                  <a:moveTo>
                    <a:pt x="134" y="0"/>
                  </a:moveTo>
                  <a:lnTo>
                    <a:pt x="160" y="2"/>
                  </a:lnTo>
                  <a:lnTo>
                    <a:pt x="184" y="9"/>
                  </a:lnTo>
                  <a:lnTo>
                    <a:pt x="207" y="22"/>
                  </a:lnTo>
                  <a:lnTo>
                    <a:pt x="228" y="38"/>
                  </a:lnTo>
                  <a:lnTo>
                    <a:pt x="596" y="407"/>
                  </a:lnTo>
                  <a:lnTo>
                    <a:pt x="608" y="421"/>
                  </a:lnTo>
                  <a:lnTo>
                    <a:pt x="619" y="439"/>
                  </a:lnTo>
                  <a:lnTo>
                    <a:pt x="628" y="460"/>
                  </a:lnTo>
                  <a:lnTo>
                    <a:pt x="634" y="484"/>
                  </a:lnTo>
                  <a:lnTo>
                    <a:pt x="636" y="512"/>
                  </a:lnTo>
                  <a:lnTo>
                    <a:pt x="636" y="1399"/>
                  </a:lnTo>
                  <a:lnTo>
                    <a:pt x="633" y="1426"/>
                  </a:lnTo>
                  <a:lnTo>
                    <a:pt x="625" y="1452"/>
                  </a:lnTo>
                  <a:lnTo>
                    <a:pt x="613" y="1474"/>
                  </a:lnTo>
                  <a:lnTo>
                    <a:pt x="596" y="1493"/>
                  </a:lnTo>
                  <a:lnTo>
                    <a:pt x="576" y="1510"/>
                  </a:lnTo>
                  <a:lnTo>
                    <a:pt x="554" y="1522"/>
                  </a:lnTo>
                  <a:lnTo>
                    <a:pt x="529" y="1530"/>
                  </a:lnTo>
                  <a:lnTo>
                    <a:pt x="502" y="1533"/>
                  </a:lnTo>
                  <a:lnTo>
                    <a:pt x="475" y="1530"/>
                  </a:lnTo>
                  <a:lnTo>
                    <a:pt x="450" y="1522"/>
                  </a:lnTo>
                  <a:lnTo>
                    <a:pt x="428" y="1510"/>
                  </a:lnTo>
                  <a:lnTo>
                    <a:pt x="408" y="1493"/>
                  </a:lnTo>
                  <a:lnTo>
                    <a:pt x="392" y="1474"/>
                  </a:lnTo>
                  <a:lnTo>
                    <a:pt x="380" y="1452"/>
                  </a:lnTo>
                  <a:lnTo>
                    <a:pt x="372" y="1426"/>
                  </a:lnTo>
                  <a:lnTo>
                    <a:pt x="369" y="1399"/>
                  </a:lnTo>
                  <a:lnTo>
                    <a:pt x="369" y="557"/>
                  </a:lnTo>
                  <a:lnTo>
                    <a:pt x="40" y="228"/>
                  </a:lnTo>
                  <a:lnTo>
                    <a:pt x="22" y="207"/>
                  </a:lnTo>
                  <a:lnTo>
                    <a:pt x="10" y="183"/>
                  </a:lnTo>
                  <a:lnTo>
                    <a:pt x="2" y="158"/>
                  </a:lnTo>
                  <a:lnTo>
                    <a:pt x="0" y="133"/>
                  </a:lnTo>
                  <a:lnTo>
                    <a:pt x="2" y="107"/>
                  </a:lnTo>
                  <a:lnTo>
                    <a:pt x="10" y="82"/>
                  </a:lnTo>
                  <a:lnTo>
                    <a:pt x="22" y="59"/>
                  </a:lnTo>
                  <a:lnTo>
                    <a:pt x="40" y="38"/>
                  </a:lnTo>
                  <a:lnTo>
                    <a:pt x="61" y="22"/>
                  </a:lnTo>
                  <a:lnTo>
                    <a:pt x="84" y="9"/>
                  </a:lnTo>
                  <a:lnTo>
                    <a:pt x="108" y="2"/>
                  </a:lnTo>
                  <a:lnTo>
                    <a:pt x="134" y="0"/>
                  </a:lnTo>
                  <a:close/>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0" name="Google Shape;610;p21"/>
            <p:cNvSpPr/>
            <p:nvPr/>
          </p:nvSpPr>
          <p:spPr>
            <a:xfrm>
              <a:off x="1884" y="764"/>
              <a:ext cx="85" cy="85"/>
            </a:xfrm>
            <a:custGeom>
              <a:rect b="b" l="l" r="r" t="t"/>
              <a:pathLst>
                <a:path extrusionOk="0" h="338" w="337">
                  <a:moveTo>
                    <a:pt x="204" y="0"/>
                  </a:moveTo>
                  <a:lnTo>
                    <a:pt x="230" y="2"/>
                  </a:lnTo>
                  <a:lnTo>
                    <a:pt x="254" y="10"/>
                  </a:lnTo>
                  <a:lnTo>
                    <a:pt x="277" y="22"/>
                  </a:lnTo>
                  <a:lnTo>
                    <a:pt x="298" y="38"/>
                  </a:lnTo>
                  <a:lnTo>
                    <a:pt x="315" y="59"/>
                  </a:lnTo>
                  <a:lnTo>
                    <a:pt x="327" y="83"/>
                  </a:lnTo>
                  <a:lnTo>
                    <a:pt x="335" y="108"/>
                  </a:lnTo>
                  <a:lnTo>
                    <a:pt x="337" y="133"/>
                  </a:lnTo>
                  <a:lnTo>
                    <a:pt x="335" y="159"/>
                  </a:lnTo>
                  <a:lnTo>
                    <a:pt x="327" y="184"/>
                  </a:lnTo>
                  <a:lnTo>
                    <a:pt x="315" y="207"/>
                  </a:lnTo>
                  <a:lnTo>
                    <a:pt x="298" y="228"/>
                  </a:lnTo>
                  <a:lnTo>
                    <a:pt x="227" y="298"/>
                  </a:lnTo>
                  <a:lnTo>
                    <a:pt x="206" y="316"/>
                  </a:lnTo>
                  <a:lnTo>
                    <a:pt x="183" y="328"/>
                  </a:lnTo>
                  <a:lnTo>
                    <a:pt x="158" y="335"/>
                  </a:lnTo>
                  <a:lnTo>
                    <a:pt x="133" y="338"/>
                  </a:lnTo>
                  <a:lnTo>
                    <a:pt x="107" y="334"/>
                  </a:lnTo>
                  <a:lnTo>
                    <a:pt x="83" y="328"/>
                  </a:lnTo>
                  <a:lnTo>
                    <a:pt x="60" y="316"/>
                  </a:lnTo>
                  <a:lnTo>
                    <a:pt x="39" y="298"/>
                  </a:lnTo>
                  <a:lnTo>
                    <a:pt x="22" y="277"/>
                  </a:lnTo>
                  <a:lnTo>
                    <a:pt x="10" y="254"/>
                  </a:lnTo>
                  <a:lnTo>
                    <a:pt x="3" y="229"/>
                  </a:lnTo>
                  <a:lnTo>
                    <a:pt x="0" y="203"/>
                  </a:lnTo>
                  <a:lnTo>
                    <a:pt x="3" y="178"/>
                  </a:lnTo>
                  <a:lnTo>
                    <a:pt x="10" y="153"/>
                  </a:lnTo>
                  <a:lnTo>
                    <a:pt x="22" y="130"/>
                  </a:lnTo>
                  <a:lnTo>
                    <a:pt x="39" y="109"/>
                  </a:lnTo>
                  <a:lnTo>
                    <a:pt x="110" y="38"/>
                  </a:lnTo>
                  <a:lnTo>
                    <a:pt x="131" y="22"/>
                  </a:lnTo>
                  <a:lnTo>
                    <a:pt x="154" y="10"/>
                  </a:lnTo>
                  <a:lnTo>
                    <a:pt x="179" y="2"/>
                  </a:lnTo>
                  <a:lnTo>
                    <a:pt x="204" y="0"/>
                  </a:lnTo>
                  <a:close/>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611" name="Google Shape;611;p21"/>
          <p:cNvSpPr/>
          <p:nvPr/>
        </p:nvSpPr>
        <p:spPr>
          <a:xfrm>
            <a:off x="6022810" y="4423282"/>
            <a:ext cx="301790" cy="5996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12" name="Google Shape;612;p21"/>
          <p:cNvSpPr/>
          <p:nvPr/>
        </p:nvSpPr>
        <p:spPr>
          <a:xfrm rot="-5400000">
            <a:off x="364448" y="6192129"/>
            <a:ext cx="402772" cy="402772"/>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13" name="Google Shape;613;p21"/>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614" name="Google Shape;614;p21"/>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cxnSp>
        <p:nvCxnSpPr>
          <p:cNvPr id="615" name="Google Shape;615;p21"/>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616" name="Google Shape;616;p21"/>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17" name="Google Shape;617;p21"/>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18" name="Google Shape;618;p21"/>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pic>
        <p:nvPicPr>
          <p:cNvPr id="619" name="Google Shape;619;p21"/>
          <p:cNvPicPr preferRelativeResize="0"/>
          <p:nvPr>
            <p:ph idx="4" type="pic"/>
          </p:nvPr>
        </p:nvPicPr>
        <p:blipFill rotWithShape="1">
          <a:blip r:embed="rId4">
            <a:alphaModFix/>
          </a:blip>
          <a:srcRect b="0" l="34213" r="34213" t="0"/>
          <a:stretch/>
        </p:blipFill>
        <p:spPr>
          <a:xfrm>
            <a:off x="8754834" y="1031188"/>
            <a:ext cx="2608415" cy="4646902"/>
          </a:xfrm>
          <a:prstGeom prst="rect">
            <a:avLst/>
          </a:prstGeom>
          <a:noFill/>
          <a:ln>
            <a:noFill/>
          </a:ln>
        </p:spPr>
      </p:pic>
      <p:pic>
        <p:nvPicPr>
          <p:cNvPr id="620" name="Google Shape;620;p21"/>
          <p:cNvPicPr preferRelativeResize="0"/>
          <p:nvPr>
            <p:ph idx="3" type="pic"/>
          </p:nvPr>
        </p:nvPicPr>
        <p:blipFill rotWithShape="1">
          <a:blip r:embed="rId5">
            <a:alphaModFix/>
          </a:blip>
          <a:srcRect b="1400" l="0" r="0" t="1400"/>
          <a:stretch/>
        </p:blipFill>
        <p:spPr>
          <a:xfrm>
            <a:off x="4074236" y="0"/>
            <a:ext cx="4256861" cy="2322898"/>
          </a:xfrm>
          <a:prstGeom prst="rect">
            <a:avLst/>
          </a:prstGeom>
          <a:noFill/>
          <a:ln>
            <a:noFill/>
          </a:ln>
        </p:spPr>
      </p:pic>
      <p:sp>
        <p:nvSpPr>
          <p:cNvPr id="621" name="Google Shape;621;p21"/>
          <p:cNvSpPr txBox="1"/>
          <p:nvPr/>
        </p:nvSpPr>
        <p:spPr>
          <a:xfrm>
            <a:off x="455274" y="263099"/>
            <a:ext cx="3618957"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Convenios Internacionales (OIT 100 y 111)</a:t>
            </a:r>
            <a:endParaRPr/>
          </a:p>
        </p:txBody>
      </p:sp>
      <p:cxnSp>
        <p:nvCxnSpPr>
          <p:cNvPr id="622" name="Google Shape;622;p21"/>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sp>
        <p:nvSpPr>
          <p:cNvPr id="623" name="Google Shape;623;p21"/>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624" name="Google Shape;624;p21"/>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625" name="Google Shape;625;p21"/>
          <p:cNvPicPr preferRelativeResize="0"/>
          <p:nvPr/>
        </p:nvPicPr>
        <p:blipFill rotWithShape="1">
          <a:blip r:embed="rId6">
            <a:alphaModFix/>
          </a:blip>
          <a:srcRect b="0" l="0" r="0" t="0"/>
          <a:stretch/>
        </p:blipFill>
        <p:spPr>
          <a:xfrm>
            <a:off x="10351499" y="176461"/>
            <a:ext cx="1666771" cy="399331"/>
          </a:xfrm>
          <a:prstGeom prst="rect">
            <a:avLst/>
          </a:prstGeom>
          <a:noFill/>
          <a:ln>
            <a:noFill/>
          </a:ln>
        </p:spPr>
      </p:pic>
      <p:sp>
        <p:nvSpPr>
          <p:cNvPr id="626" name="Google Shape;626;p21"/>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0" name="Shape 630"/>
        <p:cNvGrpSpPr/>
        <p:nvPr/>
      </p:nvGrpSpPr>
      <p:grpSpPr>
        <a:xfrm>
          <a:off x="0" y="0"/>
          <a:ext cx="0" cy="0"/>
          <a:chOff x="0" y="0"/>
          <a:chExt cx="0" cy="0"/>
        </a:xfrm>
      </p:grpSpPr>
      <p:pic>
        <p:nvPicPr>
          <p:cNvPr id="631" name="Google Shape;631;p22"/>
          <p:cNvPicPr preferRelativeResize="0"/>
          <p:nvPr>
            <p:ph idx="2" type="pic"/>
          </p:nvPr>
        </p:nvPicPr>
        <p:blipFill rotWithShape="1">
          <a:blip r:embed="rId3">
            <a:alphaModFix/>
          </a:blip>
          <a:srcRect b="0" l="25123" r="25123" t="0"/>
          <a:stretch/>
        </p:blipFill>
        <p:spPr>
          <a:xfrm>
            <a:off x="983640" y="797996"/>
            <a:ext cx="4520398" cy="6060004"/>
          </a:xfrm>
          <a:prstGeom prst="rect">
            <a:avLst/>
          </a:prstGeom>
          <a:noFill/>
          <a:ln>
            <a:noFill/>
          </a:ln>
        </p:spPr>
      </p:pic>
      <p:sp>
        <p:nvSpPr>
          <p:cNvPr id="632" name="Google Shape;632;p22"/>
          <p:cNvSpPr txBox="1"/>
          <p:nvPr/>
        </p:nvSpPr>
        <p:spPr>
          <a:xfrm>
            <a:off x="6093721" y="808334"/>
            <a:ext cx="5455739"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accent4"/>
                </a:solidFill>
                <a:latin typeface="Playfair Display"/>
                <a:ea typeface="Playfair Display"/>
                <a:cs typeface="Playfair Display"/>
                <a:sym typeface="Playfair Display"/>
              </a:rPr>
              <a:t>3. Convenio 111 de la OIT: </a:t>
            </a:r>
            <a:r>
              <a:rPr b="1" lang="en-US" sz="3200">
                <a:solidFill>
                  <a:schemeClr val="lt1"/>
                </a:solidFill>
                <a:latin typeface="Playfair Display"/>
                <a:ea typeface="Playfair Display"/>
                <a:cs typeface="Playfair Display"/>
                <a:sym typeface="Playfair Display"/>
              </a:rPr>
              <a:t>Discriminación en el Empleo </a:t>
            </a:r>
            <a:r>
              <a:rPr b="1" lang="en-US" sz="2800">
                <a:solidFill>
                  <a:srgbClr val="BFBFBF"/>
                </a:solidFill>
                <a:latin typeface="Playfair Display"/>
                <a:ea typeface="Playfair Display"/>
                <a:cs typeface="Playfair Display"/>
                <a:sym typeface="Playfair Display"/>
              </a:rPr>
              <a:t>y la Ocupación (1958)</a:t>
            </a:r>
            <a:endParaRPr b="1" sz="2800">
              <a:solidFill>
                <a:srgbClr val="BFBFBF"/>
              </a:solidFill>
              <a:latin typeface="Playfair Display"/>
              <a:ea typeface="Playfair Display"/>
              <a:cs typeface="Playfair Display"/>
              <a:sym typeface="Playfair Display"/>
            </a:endParaRPr>
          </a:p>
        </p:txBody>
      </p:sp>
      <p:sp>
        <p:nvSpPr>
          <p:cNvPr id="633" name="Google Shape;633;p22"/>
          <p:cNvSpPr/>
          <p:nvPr/>
        </p:nvSpPr>
        <p:spPr>
          <a:xfrm>
            <a:off x="6093721" y="3305096"/>
            <a:ext cx="5100726" cy="1036309"/>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US" sz="1050">
                <a:solidFill>
                  <a:schemeClr val="lt1"/>
                </a:solidFill>
                <a:latin typeface="Arial"/>
                <a:ea typeface="Arial"/>
                <a:cs typeface="Arial"/>
                <a:sym typeface="Arial"/>
              </a:rPr>
              <a:t>El Convenio 111 tiene como objetivo </a:t>
            </a:r>
            <a:r>
              <a:rPr lang="en-US" sz="1050">
                <a:solidFill>
                  <a:schemeClr val="lt1"/>
                </a:solidFill>
                <a:latin typeface="Arial"/>
                <a:ea typeface="Arial"/>
                <a:cs typeface="Arial"/>
                <a:sym typeface="Arial"/>
              </a:rPr>
              <a:t>eliminar toda forma de discriminación en el acceso al empleo, la formación profesional, la promoción y las condiciones laborales.</a:t>
            </a:r>
            <a:endParaRPr/>
          </a:p>
          <a:p>
            <a:pPr indent="0" lvl="0" marL="0" marR="0" rtl="0" algn="l">
              <a:lnSpc>
                <a:spcPct val="150000"/>
              </a:lnSpc>
              <a:spcBef>
                <a:spcPts val="0"/>
              </a:spcBef>
              <a:spcAft>
                <a:spcPts val="0"/>
              </a:spcAft>
              <a:buNone/>
            </a:pPr>
            <a:r>
              <a:t/>
            </a:r>
            <a:endParaRPr b="1" sz="1050">
              <a:solidFill>
                <a:schemeClr val="lt1"/>
              </a:solidFill>
              <a:latin typeface="Arial"/>
              <a:ea typeface="Arial"/>
              <a:cs typeface="Arial"/>
              <a:sym typeface="Arial"/>
            </a:endParaRPr>
          </a:p>
          <a:p>
            <a:pPr indent="0" lvl="0" marL="0" marR="0" rtl="0" algn="l">
              <a:lnSpc>
                <a:spcPct val="150000"/>
              </a:lnSpc>
              <a:spcBef>
                <a:spcPts val="0"/>
              </a:spcBef>
              <a:spcAft>
                <a:spcPts val="0"/>
              </a:spcAft>
              <a:buNone/>
            </a:pPr>
            <a:r>
              <a:rPr b="1" lang="en-US" sz="1050">
                <a:solidFill>
                  <a:schemeClr val="lt1"/>
                </a:solidFill>
                <a:latin typeface="Arial"/>
                <a:ea typeface="Arial"/>
                <a:cs typeface="Arial"/>
                <a:sym typeface="Arial"/>
              </a:rPr>
              <a:t>Define “discriminación” como:</a:t>
            </a:r>
            <a:endParaRPr sz="1050">
              <a:solidFill>
                <a:schemeClr val="lt1"/>
              </a:solidFill>
              <a:latin typeface="Arial"/>
              <a:ea typeface="Arial"/>
              <a:cs typeface="Arial"/>
              <a:sym typeface="Arial"/>
            </a:endParaRPr>
          </a:p>
        </p:txBody>
      </p:sp>
      <p:sp>
        <p:nvSpPr>
          <p:cNvPr id="634" name="Google Shape;634;p22"/>
          <p:cNvSpPr/>
          <p:nvPr/>
        </p:nvSpPr>
        <p:spPr>
          <a:xfrm>
            <a:off x="5021523" y="992318"/>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35" name="Google Shape;635;p22"/>
          <p:cNvSpPr/>
          <p:nvPr/>
        </p:nvSpPr>
        <p:spPr>
          <a:xfrm>
            <a:off x="6089116" y="4453680"/>
            <a:ext cx="4520399" cy="1036309"/>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i="1" lang="en-US" sz="1050">
                <a:solidFill>
                  <a:schemeClr val="lt1"/>
                </a:solidFill>
                <a:latin typeface="Arial"/>
                <a:ea typeface="Arial"/>
                <a:cs typeface="Arial"/>
                <a:sym typeface="Arial"/>
              </a:rPr>
              <a:t>“Cualquier distinción, exclusión o preferencia basada en motivos de raza, color, sexo, religión, opinión política, ascendencia nacional u origen social que tenga por efecto anular o alterar la igualdad de oportunidades o de trato en el empleo y la ocupación.”</a:t>
            </a:r>
            <a:endParaRPr/>
          </a:p>
        </p:txBody>
      </p:sp>
      <p:sp>
        <p:nvSpPr>
          <p:cNvPr id="636" name="Google Shape;636;p22"/>
          <p:cNvSpPr/>
          <p:nvPr/>
        </p:nvSpPr>
        <p:spPr>
          <a:xfrm rot="-5400000">
            <a:off x="364448" y="6192129"/>
            <a:ext cx="402772" cy="402772"/>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37" name="Google Shape;637;p22"/>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638" name="Google Shape;638;p22"/>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cxnSp>
        <p:nvCxnSpPr>
          <p:cNvPr id="639" name="Google Shape;639;p22"/>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640" name="Google Shape;640;p22"/>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1" name="Google Shape;641;p22"/>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2" name="Google Shape;642;p22"/>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sp>
        <p:nvSpPr>
          <p:cNvPr id="643" name="Google Shape;643;p22"/>
          <p:cNvSpPr txBox="1"/>
          <p:nvPr/>
        </p:nvSpPr>
        <p:spPr>
          <a:xfrm>
            <a:off x="455274" y="263099"/>
            <a:ext cx="375251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Convenios Internacionales (OIT 100 y 111)</a:t>
            </a:r>
            <a:endParaRPr/>
          </a:p>
        </p:txBody>
      </p:sp>
      <p:sp>
        <p:nvSpPr>
          <p:cNvPr id="644" name="Google Shape;644;p22"/>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645" name="Google Shape;645;p22"/>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646" name="Google Shape;646;p22"/>
          <p:cNvPicPr preferRelativeResize="0"/>
          <p:nvPr/>
        </p:nvPicPr>
        <p:blipFill rotWithShape="1">
          <a:blip r:embed="rId4">
            <a:alphaModFix/>
          </a:blip>
          <a:srcRect b="0" l="0" r="0" t="0"/>
          <a:stretch/>
        </p:blipFill>
        <p:spPr>
          <a:xfrm>
            <a:off x="10351499" y="176461"/>
            <a:ext cx="1666771" cy="399331"/>
          </a:xfrm>
          <a:prstGeom prst="rect">
            <a:avLst/>
          </a:prstGeom>
          <a:noFill/>
          <a:ln>
            <a:noFill/>
          </a:ln>
        </p:spPr>
      </p:pic>
      <p:sp>
        <p:nvSpPr>
          <p:cNvPr id="647" name="Google Shape;647;p22"/>
          <p:cNvSpPr/>
          <p:nvPr/>
        </p:nvSpPr>
        <p:spPr>
          <a:xfrm>
            <a:off x="6217168" y="2610536"/>
            <a:ext cx="426429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accent4"/>
                </a:solidFill>
                <a:latin typeface="Arial"/>
                <a:ea typeface="Arial"/>
                <a:cs typeface="Arial"/>
                <a:sym typeface="Arial"/>
              </a:rPr>
              <a:t>3.1. Contenido y Alcance</a:t>
            </a:r>
            <a:endParaRPr b="1" sz="2400">
              <a:solidFill>
                <a:schemeClr val="accent4"/>
              </a:solidFill>
              <a:latin typeface="Arial"/>
              <a:ea typeface="Arial"/>
              <a:cs typeface="Arial"/>
              <a:sym typeface="Arial"/>
            </a:endParaRPr>
          </a:p>
        </p:txBody>
      </p:sp>
      <p:sp>
        <p:nvSpPr>
          <p:cNvPr id="648" name="Google Shape;648;p22"/>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pic>
        <p:nvPicPr>
          <p:cNvPr id="653" name="Google Shape;653;p23"/>
          <p:cNvPicPr preferRelativeResize="0"/>
          <p:nvPr>
            <p:ph idx="2" type="pic"/>
          </p:nvPr>
        </p:nvPicPr>
        <p:blipFill rotWithShape="1">
          <a:blip r:embed="rId3">
            <a:alphaModFix/>
          </a:blip>
          <a:srcRect b="0" l="25834" r="25834" t="0"/>
          <a:stretch/>
        </p:blipFill>
        <p:spPr>
          <a:xfrm>
            <a:off x="6688622" y="756262"/>
            <a:ext cx="4513931" cy="5336800"/>
          </a:xfrm>
          <a:prstGeom prst="rect">
            <a:avLst/>
          </a:prstGeom>
          <a:noFill/>
          <a:ln>
            <a:noFill/>
          </a:ln>
        </p:spPr>
      </p:pic>
      <p:sp>
        <p:nvSpPr>
          <p:cNvPr id="654" name="Google Shape;654;p23"/>
          <p:cNvSpPr/>
          <p:nvPr/>
        </p:nvSpPr>
        <p:spPr>
          <a:xfrm>
            <a:off x="6949786" y="1054338"/>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5" name="Google Shape;655;p23"/>
          <p:cNvSpPr txBox="1"/>
          <p:nvPr/>
        </p:nvSpPr>
        <p:spPr>
          <a:xfrm>
            <a:off x="1342696" y="1490018"/>
            <a:ext cx="3956649"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accent4"/>
                </a:solidFill>
                <a:latin typeface="Playfair Display"/>
                <a:ea typeface="Playfair Display"/>
                <a:cs typeface="Playfair Display"/>
                <a:sym typeface="Playfair Display"/>
              </a:rPr>
              <a:t>3.2. Obligaciones</a:t>
            </a:r>
            <a:endParaRPr b="1" sz="3200">
              <a:solidFill>
                <a:schemeClr val="accent4"/>
              </a:solidFill>
              <a:latin typeface="Playfair Display"/>
              <a:ea typeface="Playfair Display"/>
              <a:cs typeface="Playfair Display"/>
              <a:sym typeface="Playfair Display"/>
            </a:endParaRPr>
          </a:p>
        </p:txBody>
      </p:sp>
      <p:sp>
        <p:nvSpPr>
          <p:cNvPr id="656" name="Google Shape;656;p23"/>
          <p:cNvSpPr/>
          <p:nvPr/>
        </p:nvSpPr>
        <p:spPr>
          <a:xfrm>
            <a:off x="2262753" y="2950226"/>
            <a:ext cx="3662367" cy="2732928"/>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US" sz="1050">
                <a:solidFill>
                  <a:schemeClr val="lt1"/>
                </a:solidFill>
                <a:latin typeface="Arial"/>
                <a:ea typeface="Arial"/>
                <a:cs typeface="Arial"/>
                <a:sym typeface="Arial"/>
              </a:rPr>
              <a:t>Los Estados que ratifican el Convenio 111 deben:</a:t>
            </a:r>
            <a:endParaRPr/>
          </a:p>
          <a:p>
            <a:pPr indent="0" lvl="0" marL="0" marR="0" rtl="0" algn="l">
              <a:lnSpc>
                <a:spcPct val="150000"/>
              </a:lnSpc>
              <a:spcBef>
                <a:spcPts val="0"/>
              </a:spcBef>
              <a:spcAft>
                <a:spcPts val="0"/>
              </a:spcAft>
              <a:buNone/>
            </a:pPr>
            <a:r>
              <a:t/>
            </a:r>
            <a:endParaRPr sz="1050">
              <a:solidFill>
                <a:schemeClr val="lt1"/>
              </a:solidFill>
              <a:latin typeface="Arial"/>
              <a:ea typeface="Arial"/>
              <a:cs typeface="Arial"/>
              <a:sym typeface="Arial"/>
            </a:endParaRPr>
          </a:p>
          <a:p>
            <a:pPr indent="-171450" lvl="0" marL="171450" marR="0" rtl="0" algn="l">
              <a:lnSpc>
                <a:spcPct val="150000"/>
              </a:lnSpc>
              <a:spcBef>
                <a:spcPts val="0"/>
              </a:spcBef>
              <a:spcAft>
                <a:spcPts val="0"/>
              </a:spcAft>
              <a:buClr>
                <a:schemeClr val="lt1"/>
              </a:buClr>
              <a:buSzPts val="1050"/>
              <a:buFont typeface="Arial"/>
              <a:buChar char="•"/>
            </a:pPr>
            <a:r>
              <a:rPr lang="en-US" sz="1050">
                <a:solidFill>
                  <a:schemeClr val="lt1"/>
                </a:solidFill>
                <a:latin typeface="Arial"/>
                <a:ea typeface="Arial"/>
                <a:cs typeface="Arial"/>
                <a:sym typeface="Arial"/>
              </a:rPr>
              <a:t>Formular políticas nacionales que promuevan la igualdad de oportunidades.</a:t>
            </a:r>
            <a:endParaRPr/>
          </a:p>
          <a:p>
            <a:pPr indent="-104775" lvl="0" marL="171450" marR="0" rtl="0" algn="l">
              <a:lnSpc>
                <a:spcPct val="150000"/>
              </a:lnSpc>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171450" lvl="0" marL="171450" marR="0" rtl="0" algn="l">
              <a:lnSpc>
                <a:spcPct val="150000"/>
              </a:lnSpc>
              <a:spcBef>
                <a:spcPts val="0"/>
              </a:spcBef>
              <a:spcAft>
                <a:spcPts val="0"/>
              </a:spcAft>
              <a:buClr>
                <a:schemeClr val="lt1"/>
              </a:buClr>
              <a:buSzPts val="1050"/>
              <a:buFont typeface="Arial"/>
              <a:buChar char="•"/>
            </a:pPr>
            <a:r>
              <a:rPr lang="en-US" sz="1050">
                <a:solidFill>
                  <a:schemeClr val="lt1"/>
                </a:solidFill>
                <a:latin typeface="Arial"/>
                <a:ea typeface="Arial"/>
                <a:cs typeface="Arial"/>
                <a:sym typeface="Arial"/>
              </a:rPr>
              <a:t>Derogar leyes y prácticas discriminatorias.</a:t>
            </a:r>
            <a:endParaRPr/>
          </a:p>
          <a:p>
            <a:pPr indent="-104775" lvl="0" marL="171450" marR="0" rtl="0" algn="l">
              <a:lnSpc>
                <a:spcPct val="150000"/>
              </a:lnSpc>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171450" lvl="0" marL="171450" marR="0" rtl="0" algn="l">
              <a:lnSpc>
                <a:spcPct val="150000"/>
              </a:lnSpc>
              <a:spcBef>
                <a:spcPts val="0"/>
              </a:spcBef>
              <a:spcAft>
                <a:spcPts val="0"/>
              </a:spcAft>
              <a:buClr>
                <a:schemeClr val="lt1"/>
              </a:buClr>
              <a:buSzPts val="1050"/>
              <a:buFont typeface="Arial"/>
              <a:buChar char="•"/>
            </a:pPr>
            <a:r>
              <a:rPr lang="en-US" sz="1050">
                <a:solidFill>
                  <a:schemeClr val="lt1"/>
                </a:solidFill>
                <a:latin typeface="Arial"/>
                <a:ea typeface="Arial"/>
                <a:cs typeface="Arial"/>
                <a:sym typeface="Arial"/>
              </a:rPr>
              <a:t>Establecer mecanismos de denuncia y reparación.</a:t>
            </a:r>
            <a:endParaRPr/>
          </a:p>
          <a:p>
            <a:pPr indent="-104775" lvl="0" marL="171450" marR="0" rtl="0" algn="l">
              <a:lnSpc>
                <a:spcPct val="150000"/>
              </a:lnSpc>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171450" lvl="0" marL="171450" marR="0" rtl="0" algn="l">
              <a:lnSpc>
                <a:spcPct val="150000"/>
              </a:lnSpc>
              <a:spcBef>
                <a:spcPts val="0"/>
              </a:spcBef>
              <a:spcAft>
                <a:spcPts val="0"/>
              </a:spcAft>
              <a:buClr>
                <a:schemeClr val="lt1"/>
              </a:buClr>
              <a:buSzPts val="1050"/>
              <a:buFont typeface="Arial"/>
              <a:buChar char="•"/>
            </a:pPr>
            <a:r>
              <a:rPr lang="en-US" sz="1050">
                <a:solidFill>
                  <a:schemeClr val="lt1"/>
                </a:solidFill>
                <a:latin typeface="Arial"/>
                <a:ea typeface="Arial"/>
                <a:cs typeface="Arial"/>
                <a:sym typeface="Arial"/>
              </a:rPr>
              <a:t>Promover la educación y sensibilización sobre el principio de no discriminación.</a:t>
            </a:r>
            <a:endParaRPr/>
          </a:p>
        </p:txBody>
      </p:sp>
      <p:sp>
        <p:nvSpPr>
          <p:cNvPr id="657" name="Google Shape;657;p23"/>
          <p:cNvSpPr txBox="1"/>
          <p:nvPr/>
        </p:nvSpPr>
        <p:spPr>
          <a:xfrm>
            <a:off x="2043837" y="2065605"/>
            <a:ext cx="3956649"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BFBFBF"/>
                </a:solidFill>
                <a:latin typeface="Playfair Display"/>
                <a:ea typeface="Playfair Display"/>
                <a:cs typeface="Playfair Display"/>
                <a:sym typeface="Playfair Display"/>
              </a:rPr>
              <a:t>Del Estado</a:t>
            </a:r>
            <a:endParaRPr b="1" sz="2800">
              <a:solidFill>
                <a:srgbClr val="BFBFBF"/>
              </a:solidFill>
              <a:latin typeface="Playfair Display"/>
              <a:ea typeface="Playfair Display"/>
              <a:cs typeface="Playfair Display"/>
              <a:sym typeface="Playfair Display"/>
            </a:endParaRPr>
          </a:p>
        </p:txBody>
      </p:sp>
      <p:sp>
        <p:nvSpPr>
          <p:cNvPr id="658" name="Google Shape;658;p23"/>
          <p:cNvSpPr/>
          <p:nvPr/>
        </p:nvSpPr>
        <p:spPr>
          <a:xfrm rot="-5400000">
            <a:off x="364448" y="6192129"/>
            <a:ext cx="402772" cy="402772"/>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59" name="Google Shape;659;p23"/>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660" name="Google Shape;660;p23"/>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cxnSp>
        <p:nvCxnSpPr>
          <p:cNvPr id="661" name="Google Shape;661;p23"/>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662" name="Google Shape;662;p23"/>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63" name="Google Shape;663;p23"/>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64" name="Google Shape;664;p23"/>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sp>
        <p:nvSpPr>
          <p:cNvPr id="665" name="Google Shape;665;p23"/>
          <p:cNvSpPr txBox="1"/>
          <p:nvPr/>
        </p:nvSpPr>
        <p:spPr>
          <a:xfrm>
            <a:off x="455274" y="263099"/>
            <a:ext cx="3403799"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Convenios Internacionales (OIT 100 y 111)</a:t>
            </a:r>
            <a:endParaRPr/>
          </a:p>
        </p:txBody>
      </p:sp>
      <p:sp>
        <p:nvSpPr>
          <p:cNvPr id="666" name="Google Shape;666;p23"/>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667" name="Google Shape;667;p23"/>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668" name="Google Shape;668;p23"/>
          <p:cNvPicPr preferRelativeResize="0"/>
          <p:nvPr/>
        </p:nvPicPr>
        <p:blipFill rotWithShape="1">
          <a:blip r:embed="rId4">
            <a:alphaModFix/>
          </a:blip>
          <a:srcRect b="0" l="0" r="0" t="0"/>
          <a:stretch/>
        </p:blipFill>
        <p:spPr>
          <a:xfrm>
            <a:off x="10351499" y="176461"/>
            <a:ext cx="1666771" cy="399331"/>
          </a:xfrm>
          <a:prstGeom prst="rect">
            <a:avLst/>
          </a:prstGeom>
          <a:noFill/>
          <a:ln>
            <a:noFill/>
          </a:ln>
        </p:spPr>
      </p:pic>
      <p:sp>
        <p:nvSpPr>
          <p:cNvPr id="669" name="Google Shape;669;p23"/>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3" name="Shape 673"/>
        <p:cNvGrpSpPr/>
        <p:nvPr/>
      </p:nvGrpSpPr>
      <p:grpSpPr>
        <a:xfrm>
          <a:off x="0" y="0"/>
          <a:ext cx="0" cy="0"/>
          <a:chOff x="0" y="0"/>
          <a:chExt cx="0" cy="0"/>
        </a:xfrm>
      </p:grpSpPr>
      <p:sp>
        <p:nvSpPr>
          <p:cNvPr id="674" name="Google Shape;674;p24"/>
          <p:cNvSpPr txBox="1"/>
          <p:nvPr/>
        </p:nvSpPr>
        <p:spPr>
          <a:xfrm>
            <a:off x="3483246" y="682092"/>
            <a:ext cx="5225510"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200">
                <a:solidFill>
                  <a:schemeClr val="accent4"/>
                </a:solidFill>
                <a:latin typeface="Playfair Display"/>
                <a:ea typeface="Playfair Display"/>
                <a:cs typeface="Playfair Display"/>
                <a:sym typeface="Playfair Display"/>
              </a:rPr>
              <a:t>2.3. Aplicación </a:t>
            </a:r>
            <a:r>
              <a:rPr b="1" lang="en-US" sz="3200">
                <a:solidFill>
                  <a:schemeClr val="lt1"/>
                </a:solidFill>
                <a:latin typeface="Playfair Display"/>
                <a:ea typeface="Playfair Display"/>
                <a:cs typeface="Playfair Display"/>
                <a:sym typeface="Playfair Display"/>
              </a:rPr>
              <a:t>en Ecuador</a:t>
            </a:r>
            <a:endParaRPr b="1" sz="3200">
              <a:solidFill>
                <a:schemeClr val="lt1"/>
              </a:solidFill>
              <a:latin typeface="Playfair Display"/>
              <a:ea typeface="Playfair Display"/>
              <a:cs typeface="Playfair Display"/>
              <a:sym typeface="Playfair Display"/>
            </a:endParaRPr>
          </a:p>
        </p:txBody>
      </p:sp>
      <p:sp>
        <p:nvSpPr>
          <p:cNvPr id="675" name="Google Shape;675;p24"/>
          <p:cNvSpPr/>
          <p:nvPr/>
        </p:nvSpPr>
        <p:spPr>
          <a:xfrm>
            <a:off x="1118107" y="1402459"/>
            <a:ext cx="4830846" cy="31957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US" sz="1100">
                <a:solidFill>
                  <a:schemeClr val="lt1"/>
                </a:solidFill>
                <a:latin typeface="Arial"/>
                <a:ea typeface="Arial"/>
                <a:cs typeface="Arial"/>
                <a:sym typeface="Arial"/>
              </a:rPr>
              <a:t>Ecuador ratificó el Convenio 111 en 1967. Su implementación se refleja en:</a:t>
            </a:r>
            <a:endParaRPr b="1" sz="1100">
              <a:solidFill>
                <a:schemeClr val="lt1"/>
              </a:solidFill>
              <a:latin typeface="Arial"/>
              <a:ea typeface="Arial"/>
              <a:cs typeface="Arial"/>
              <a:sym typeface="Arial"/>
            </a:endParaRPr>
          </a:p>
        </p:txBody>
      </p:sp>
      <p:sp>
        <p:nvSpPr>
          <p:cNvPr id="676" name="Google Shape;676;p24"/>
          <p:cNvSpPr/>
          <p:nvPr/>
        </p:nvSpPr>
        <p:spPr>
          <a:xfrm rot="-5400000">
            <a:off x="364448" y="6192129"/>
            <a:ext cx="402772" cy="402772"/>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77" name="Google Shape;677;p24"/>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678" name="Google Shape;678;p24"/>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cxnSp>
        <p:nvCxnSpPr>
          <p:cNvPr id="679" name="Google Shape;679;p24"/>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680" name="Google Shape;680;p24"/>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1" name="Google Shape;681;p24"/>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2" name="Google Shape;682;p24"/>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pic>
        <p:nvPicPr>
          <p:cNvPr id="683" name="Google Shape;683;p24"/>
          <p:cNvPicPr preferRelativeResize="0"/>
          <p:nvPr>
            <p:ph idx="2" type="pic"/>
          </p:nvPr>
        </p:nvPicPr>
        <p:blipFill rotWithShape="1">
          <a:blip r:embed="rId3">
            <a:alphaModFix/>
          </a:blip>
          <a:srcRect b="3404" l="0" r="0" t="3404"/>
          <a:stretch/>
        </p:blipFill>
        <p:spPr>
          <a:xfrm>
            <a:off x="1118107" y="2049708"/>
            <a:ext cx="4830841" cy="3143137"/>
          </a:xfrm>
          <a:prstGeom prst="rect">
            <a:avLst/>
          </a:prstGeom>
          <a:noFill/>
          <a:ln>
            <a:noFill/>
          </a:ln>
        </p:spPr>
      </p:pic>
      <p:sp>
        <p:nvSpPr>
          <p:cNvPr id="684" name="Google Shape;684;p24"/>
          <p:cNvSpPr txBox="1"/>
          <p:nvPr/>
        </p:nvSpPr>
        <p:spPr>
          <a:xfrm>
            <a:off x="412378" y="269501"/>
            <a:ext cx="588155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Convenios Internacionales (OIT 100 y 111)</a:t>
            </a:r>
            <a:endParaRPr/>
          </a:p>
        </p:txBody>
      </p:sp>
      <p:sp>
        <p:nvSpPr>
          <p:cNvPr id="685" name="Google Shape;685;p24"/>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686" name="Google Shape;686;p24"/>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687" name="Google Shape;687;p24"/>
          <p:cNvPicPr preferRelativeResize="0"/>
          <p:nvPr/>
        </p:nvPicPr>
        <p:blipFill rotWithShape="1">
          <a:blip r:embed="rId4">
            <a:alphaModFix/>
          </a:blip>
          <a:srcRect b="0" l="0" r="0" t="0"/>
          <a:stretch/>
        </p:blipFill>
        <p:spPr>
          <a:xfrm>
            <a:off x="10351499" y="176461"/>
            <a:ext cx="1666771" cy="399331"/>
          </a:xfrm>
          <a:prstGeom prst="rect">
            <a:avLst/>
          </a:prstGeom>
          <a:noFill/>
          <a:ln>
            <a:noFill/>
          </a:ln>
        </p:spPr>
      </p:pic>
      <p:sp>
        <p:nvSpPr>
          <p:cNvPr id="688" name="Google Shape;688;p24"/>
          <p:cNvSpPr/>
          <p:nvPr/>
        </p:nvSpPr>
        <p:spPr>
          <a:xfrm>
            <a:off x="6240297" y="2602812"/>
            <a:ext cx="4111202" cy="2015936"/>
          </a:xfrm>
          <a:prstGeom prst="rect">
            <a:avLst/>
          </a:prstGeom>
          <a:noFill/>
          <a:ln>
            <a:noFill/>
          </a:ln>
        </p:spPr>
        <p:txBody>
          <a:bodyPr anchorCtr="0" anchor="t" bIns="45700" lIns="91425" spcFirstLastPara="1" rIns="91425" wrap="square" tIns="45700">
            <a:spAutoFit/>
          </a:bodyPr>
          <a:lstStyle/>
          <a:p>
            <a:pPr indent="-171450" lvl="0" marL="171450" marR="0" rtl="0" algn="l">
              <a:spcBef>
                <a:spcPts val="0"/>
              </a:spcBef>
              <a:spcAft>
                <a:spcPts val="0"/>
              </a:spcAft>
              <a:buClr>
                <a:schemeClr val="lt1"/>
              </a:buClr>
              <a:buSzPts val="1050"/>
              <a:buFont typeface="Arial"/>
              <a:buChar char="•"/>
            </a:pPr>
            <a:r>
              <a:rPr b="1" lang="en-US" sz="1050">
                <a:solidFill>
                  <a:schemeClr val="lt1"/>
                </a:solidFill>
                <a:latin typeface="Arial"/>
                <a:ea typeface="Arial"/>
                <a:cs typeface="Arial"/>
                <a:sym typeface="Arial"/>
              </a:rPr>
              <a:t> Constitución del Ecuador: </a:t>
            </a:r>
            <a:r>
              <a:rPr lang="en-US" sz="1050">
                <a:solidFill>
                  <a:schemeClr val="lt1"/>
                </a:solidFill>
                <a:latin typeface="Arial"/>
                <a:ea typeface="Arial"/>
                <a:cs typeface="Arial"/>
                <a:sym typeface="Arial"/>
              </a:rPr>
              <a:t>Art. 11.2 prohíbe toda forma de discriminación.</a:t>
            </a:r>
            <a:endParaRPr/>
          </a:p>
          <a:p>
            <a:pPr indent="-104775" lvl="0" marL="171450" marR="0" rtl="0" algn="l">
              <a:spcBef>
                <a:spcPts val="1200"/>
              </a:spcBef>
              <a:spcAft>
                <a:spcPts val="0"/>
              </a:spcAft>
              <a:buClr>
                <a:schemeClr val="dk1"/>
              </a:buClr>
              <a:buSzPts val="1050"/>
              <a:buFont typeface="Arial"/>
              <a:buNone/>
            </a:pPr>
            <a:r>
              <a:t/>
            </a:r>
            <a:endParaRPr b="1" sz="1050">
              <a:solidFill>
                <a:schemeClr val="lt1"/>
              </a:solidFill>
              <a:latin typeface="Arial"/>
              <a:ea typeface="Arial"/>
              <a:cs typeface="Arial"/>
              <a:sym typeface="Arial"/>
            </a:endParaRPr>
          </a:p>
          <a:p>
            <a:pPr indent="-171450" lvl="0" marL="171450" marR="0" rtl="0" algn="l">
              <a:spcBef>
                <a:spcPts val="0"/>
              </a:spcBef>
              <a:spcAft>
                <a:spcPts val="0"/>
              </a:spcAft>
              <a:buClr>
                <a:schemeClr val="lt1"/>
              </a:buClr>
              <a:buSzPts val="1050"/>
              <a:buFont typeface="Arial"/>
              <a:buChar char="•"/>
            </a:pPr>
            <a:r>
              <a:rPr b="1" lang="en-US" sz="1050">
                <a:solidFill>
                  <a:schemeClr val="lt1"/>
                </a:solidFill>
                <a:latin typeface="Arial"/>
                <a:ea typeface="Arial"/>
                <a:cs typeface="Arial"/>
                <a:sym typeface="Arial"/>
              </a:rPr>
              <a:t>Código del Trabajo: </a:t>
            </a:r>
            <a:r>
              <a:rPr lang="en-US" sz="1050">
                <a:solidFill>
                  <a:schemeClr val="lt1"/>
                </a:solidFill>
                <a:latin typeface="Arial"/>
                <a:ea typeface="Arial"/>
                <a:cs typeface="Arial"/>
                <a:sym typeface="Arial"/>
              </a:rPr>
              <a:t>Art. 79  establece la igualdad de trato en el empleo.</a:t>
            </a:r>
            <a:endParaRPr/>
          </a:p>
          <a:p>
            <a:pPr indent="-104775" lvl="0" marL="171450" marR="0" rtl="0" algn="l">
              <a:spcBef>
                <a:spcPts val="0"/>
              </a:spcBef>
              <a:spcAft>
                <a:spcPts val="0"/>
              </a:spcAft>
              <a:buClr>
                <a:schemeClr val="dk1"/>
              </a:buClr>
              <a:buSzPts val="1050"/>
              <a:buFont typeface="Arial"/>
              <a:buNone/>
            </a:pPr>
            <a:r>
              <a:t/>
            </a:r>
            <a:endParaRPr b="1" sz="1050">
              <a:solidFill>
                <a:schemeClr val="lt1"/>
              </a:solidFill>
              <a:latin typeface="Arial"/>
              <a:ea typeface="Arial"/>
              <a:cs typeface="Arial"/>
              <a:sym typeface="Arial"/>
            </a:endParaRPr>
          </a:p>
          <a:p>
            <a:pPr indent="-171450" lvl="0" marL="171450" marR="0" rtl="0" algn="l">
              <a:spcBef>
                <a:spcPts val="0"/>
              </a:spcBef>
              <a:spcAft>
                <a:spcPts val="0"/>
              </a:spcAft>
              <a:buClr>
                <a:schemeClr val="lt1"/>
              </a:buClr>
              <a:buSzPts val="1050"/>
              <a:buFont typeface="Arial"/>
              <a:buChar char="•"/>
            </a:pPr>
            <a:r>
              <a:rPr b="1" lang="en-US" sz="1050">
                <a:solidFill>
                  <a:schemeClr val="lt1"/>
                </a:solidFill>
                <a:latin typeface="Arial"/>
                <a:ea typeface="Arial"/>
                <a:cs typeface="Arial"/>
                <a:sym typeface="Arial"/>
              </a:rPr>
              <a:t>Ley Orgánica de Servicio Público (LOSEP): </a:t>
            </a:r>
            <a:r>
              <a:rPr lang="en-US" sz="1050">
                <a:solidFill>
                  <a:schemeClr val="lt1"/>
                </a:solidFill>
                <a:latin typeface="Arial"/>
                <a:ea typeface="Arial"/>
                <a:cs typeface="Arial"/>
                <a:sym typeface="Arial"/>
              </a:rPr>
              <a:t>Aplica el principio en el sector público.</a:t>
            </a:r>
            <a:endParaRPr/>
          </a:p>
          <a:p>
            <a:pPr indent="-171450" lvl="0" marL="171450" marR="0" rtl="0" algn="l">
              <a:spcBef>
                <a:spcPts val="1200"/>
              </a:spcBef>
              <a:spcAft>
                <a:spcPts val="0"/>
              </a:spcAft>
              <a:buClr>
                <a:schemeClr val="lt1"/>
              </a:buClr>
              <a:buSzPts val="1050"/>
              <a:buFont typeface="Arial"/>
              <a:buChar char="•"/>
            </a:pPr>
            <a:r>
              <a:rPr b="1" lang="en-US" sz="1050">
                <a:solidFill>
                  <a:schemeClr val="lt1"/>
                </a:solidFill>
                <a:latin typeface="Arial"/>
                <a:ea typeface="Arial"/>
                <a:cs typeface="Arial"/>
                <a:sym typeface="Arial"/>
              </a:rPr>
              <a:t>Normativa secundaria: </a:t>
            </a:r>
            <a:r>
              <a:rPr lang="en-US" sz="1050">
                <a:solidFill>
                  <a:schemeClr val="lt1"/>
                </a:solidFill>
                <a:latin typeface="Arial"/>
                <a:ea typeface="Arial"/>
                <a:cs typeface="Arial"/>
                <a:sym typeface="Arial"/>
              </a:rPr>
              <a:t>Protocolos de prevención del acoso laboral y lineamientos de inclusión laboral.</a:t>
            </a:r>
            <a:endParaRPr sz="1050">
              <a:solidFill>
                <a:schemeClr val="lt1"/>
              </a:solidFill>
              <a:latin typeface="Arial"/>
              <a:ea typeface="Arial"/>
              <a:cs typeface="Arial"/>
              <a:sym typeface="Arial"/>
            </a:endParaRPr>
          </a:p>
        </p:txBody>
      </p:sp>
      <p:sp>
        <p:nvSpPr>
          <p:cNvPr id="689" name="Google Shape;689;p24"/>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pic>
        <p:nvPicPr>
          <p:cNvPr id="694" name="Google Shape;694;p25"/>
          <p:cNvPicPr preferRelativeResize="0"/>
          <p:nvPr>
            <p:ph idx="2" type="pic"/>
          </p:nvPr>
        </p:nvPicPr>
        <p:blipFill rotWithShape="1">
          <a:blip r:embed="rId3">
            <a:alphaModFix/>
          </a:blip>
          <a:srcRect b="0" l="31631" r="31631" t="0"/>
          <a:stretch/>
        </p:blipFill>
        <p:spPr>
          <a:xfrm>
            <a:off x="956652" y="1046171"/>
            <a:ext cx="2737285" cy="4965938"/>
          </a:xfrm>
          <a:prstGeom prst="rect">
            <a:avLst/>
          </a:prstGeom>
          <a:noFill/>
          <a:ln>
            <a:noFill/>
          </a:ln>
        </p:spPr>
      </p:pic>
      <p:sp>
        <p:nvSpPr>
          <p:cNvPr id="695" name="Google Shape;695;p25"/>
          <p:cNvSpPr txBox="1"/>
          <p:nvPr/>
        </p:nvSpPr>
        <p:spPr>
          <a:xfrm>
            <a:off x="4117674" y="1271203"/>
            <a:ext cx="3956649" cy="107721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200">
                <a:solidFill>
                  <a:schemeClr val="accent4"/>
                </a:solidFill>
                <a:latin typeface="Playfair Display"/>
                <a:ea typeface="Playfair Display"/>
                <a:cs typeface="Playfair Display"/>
                <a:sym typeface="Playfair Display"/>
              </a:rPr>
              <a:t>3.4. Relevancia </a:t>
            </a:r>
            <a:r>
              <a:rPr b="1" lang="en-US" sz="3200">
                <a:solidFill>
                  <a:schemeClr val="lt1"/>
                </a:solidFill>
                <a:latin typeface="Playfair Display"/>
                <a:ea typeface="Playfair Display"/>
                <a:cs typeface="Playfair Display"/>
                <a:sym typeface="Playfair Display"/>
              </a:rPr>
              <a:t>para el Sector</a:t>
            </a:r>
            <a:r>
              <a:rPr b="1" lang="en-US" sz="3200">
                <a:solidFill>
                  <a:schemeClr val="accent4"/>
                </a:solidFill>
                <a:latin typeface="Playfair Display"/>
                <a:ea typeface="Playfair Display"/>
                <a:cs typeface="Playfair Display"/>
                <a:sym typeface="Playfair Display"/>
              </a:rPr>
              <a:t> </a:t>
            </a:r>
            <a:r>
              <a:rPr b="1" lang="en-US" sz="3200">
                <a:solidFill>
                  <a:srgbClr val="A5A5A5"/>
                </a:solidFill>
                <a:latin typeface="Playfair Display"/>
                <a:ea typeface="Playfair Display"/>
                <a:cs typeface="Playfair Display"/>
                <a:sym typeface="Playfair Display"/>
              </a:rPr>
              <a:t>Privado</a:t>
            </a:r>
            <a:endParaRPr b="1" sz="2800">
              <a:solidFill>
                <a:srgbClr val="A5A5A5"/>
              </a:solidFill>
              <a:latin typeface="Playfair Display"/>
              <a:ea typeface="Playfair Display"/>
              <a:cs typeface="Playfair Display"/>
              <a:sym typeface="Playfair Display"/>
            </a:endParaRPr>
          </a:p>
        </p:txBody>
      </p:sp>
      <p:sp>
        <p:nvSpPr>
          <p:cNvPr id="696" name="Google Shape;696;p25"/>
          <p:cNvSpPr/>
          <p:nvPr/>
        </p:nvSpPr>
        <p:spPr>
          <a:xfrm>
            <a:off x="1233370" y="5516868"/>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97" name="Google Shape;697;p25"/>
          <p:cNvSpPr/>
          <p:nvPr/>
        </p:nvSpPr>
        <p:spPr>
          <a:xfrm>
            <a:off x="4321808" y="3462245"/>
            <a:ext cx="3649502" cy="2248180"/>
          </a:xfrm>
          <a:prstGeom prst="rect">
            <a:avLst/>
          </a:prstGeom>
          <a:noFill/>
          <a:ln>
            <a:noFill/>
          </a:ln>
        </p:spPr>
        <p:txBody>
          <a:bodyPr anchorCtr="0" anchor="t" bIns="45700" lIns="91425" spcFirstLastPara="1" rIns="91425" wrap="square" tIns="45700">
            <a:spAutoFit/>
          </a:bodyPr>
          <a:lstStyle/>
          <a:p>
            <a:pPr indent="-171450" lvl="0" marL="171450" marR="0" rtl="0" algn="ctr">
              <a:lnSpc>
                <a:spcPct val="150000"/>
              </a:lnSpc>
              <a:spcBef>
                <a:spcPts val="0"/>
              </a:spcBef>
              <a:spcAft>
                <a:spcPts val="0"/>
              </a:spcAft>
              <a:buClr>
                <a:schemeClr val="lt1"/>
              </a:buClr>
              <a:buSzPts val="1050"/>
              <a:buFont typeface="Arial"/>
              <a:buChar char="•"/>
            </a:pPr>
            <a:r>
              <a:rPr b="1" lang="en-US" sz="1050">
                <a:solidFill>
                  <a:schemeClr val="lt1"/>
                </a:solidFill>
                <a:latin typeface="Arial"/>
                <a:ea typeface="Arial"/>
                <a:cs typeface="Arial"/>
                <a:sym typeface="Arial"/>
              </a:rPr>
              <a:t>Empresas privadas están obligadas a garantizar procesos de selección, promoción y remuneración libres de sesgos.</a:t>
            </a:r>
            <a:endParaRPr/>
          </a:p>
          <a:p>
            <a:pPr indent="-104775" lvl="0" marL="171450" marR="0" rtl="0" algn="ctr">
              <a:lnSpc>
                <a:spcPct val="150000"/>
              </a:lnSpc>
              <a:spcBef>
                <a:spcPts val="0"/>
              </a:spcBef>
              <a:spcAft>
                <a:spcPts val="0"/>
              </a:spcAft>
              <a:buClr>
                <a:schemeClr val="dk1"/>
              </a:buClr>
              <a:buSzPts val="1050"/>
              <a:buFont typeface="Arial"/>
              <a:buNone/>
            </a:pPr>
            <a:r>
              <a:t/>
            </a:r>
            <a:endParaRPr b="1" sz="1050">
              <a:solidFill>
                <a:schemeClr val="lt1"/>
              </a:solidFill>
              <a:latin typeface="Arial"/>
              <a:ea typeface="Arial"/>
              <a:cs typeface="Arial"/>
              <a:sym typeface="Arial"/>
            </a:endParaRPr>
          </a:p>
          <a:p>
            <a:pPr indent="-171450" lvl="0" marL="171450" marR="0" rtl="0" algn="ctr">
              <a:lnSpc>
                <a:spcPct val="150000"/>
              </a:lnSpc>
              <a:spcBef>
                <a:spcPts val="0"/>
              </a:spcBef>
              <a:spcAft>
                <a:spcPts val="0"/>
              </a:spcAft>
              <a:buClr>
                <a:schemeClr val="lt1"/>
              </a:buClr>
              <a:buSzPts val="1050"/>
              <a:buFont typeface="Arial"/>
              <a:buChar char="•"/>
            </a:pPr>
            <a:r>
              <a:rPr b="1" lang="en-US" sz="1050">
                <a:solidFill>
                  <a:schemeClr val="lt1"/>
                </a:solidFill>
                <a:latin typeface="Arial"/>
                <a:ea typeface="Arial"/>
                <a:cs typeface="Arial"/>
                <a:sym typeface="Arial"/>
              </a:rPr>
              <a:t>Se promueve la adopción de políticas internas de inclusión, diversidad y equidad.</a:t>
            </a:r>
            <a:endParaRPr/>
          </a:p>
          <a:p>
            <a:pPr indent="-104775" lvl="0" marL="171450" marR="0" rtl="0" algn="ctr">
              <a:lnSpc>
                <a:spcPct val="150000"/>
              </a:lnSpc>
              <a:spcBef>
                <a:spcPts val="0"/>
              </a:spcBef>
              <a:spcAft>
                <a:spcPts val="0"/>
              </a:spcAft>
              <a:buClr>
                <a:schemeClr val="dk1"/>
              </a:buClr>
              <a:buSzPts val="1050"/>
              <a:buFont typeface="Arial"/>
              <a:buNone/>
            </a:pPr>
            <a:r>
              <a:t/>
            </a:r>
            <a:endParaRPr b="1" sz="1050">
              <a:solidFill>
                <a:schemeClr val="lt1"/>
              </a:solidFill>
              <a:latin typeface="Arial"/>
              <a:ea typeface="Arial"/>
              <a:cs typeface="Arial"/>
              <a:sym typeface="Arial"/>
            </a:endParaRPr>
          </a:p>
          <a:p>
            <a:pPr indent="-171450" lvl="0" marL="171450" marR="0" rtl="0" algn="ctr">
              <a:lnSpc>
                <a:spcPct val="150000"/>
              </a:lnSpc>
              <a:spcBef>
                <a:spcPts val="0"/>
              </a:spcBef>
              <a:spcAft>
                <a:spcPts val="0"/>
              </a:spcAft>
              <a:buClr>
                <a:schemeClr val="lt1"/>
              </a:buClr>
              <a:buSzPts val="1050"/>
              <a:buFont typeface="Arial"/>
              <a:buChar char="•"/>
            </a:pPr>
            <a:r>
              <a:rPr b="1" lang="en-US" sz="1050">
                <a:solidFill>
                  <a:schemeClr val="lt1"/>
                </a:solidFill>
                <a:latin typeface="Arial"/>
                <a:ea typeface="Arial"/>
                <a:cs typeface="Arial"/>
                <a:sym typeface="Arial"/>
              </a:rPr>
              <a:t>El Ministerio de Trabajo puede intervenir ante denuncias de discriminación laboral.</a:t>
            </a:r>
            <a:endParaRPr/>
          </a:p>
        </p:txBody>
      </p:sp>
      <p:sp>
        <p:nvSpPr>
          <p:cNvPr id="698" name="Google Shape;698;p25"/>
          <p:cNvSpPr/>
          <p:nvPr/>
        </p:nvSpPr>
        <p:spPr>
          <a:xfrm>
            <a:off x="5508936" y="2948910"/>
            <a:ext cx="1275246" cy="59960"/>
          </a:xfrm>
          <a:prstGeom prst="rect">
            <a:avLst/>
          </a:prstGeom>
          <a:solidFill>
            <a:srgbClr val="3F3F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699" name="Google Shape;699;p25"/>
          <p:cNvGrpSpPr/>
          <p:nvPr/>
        </p:nvGrpSpPr>
        <p:grpSpPr>
          <a:xfrm>
            <a:off x="5501372" y="2626926"/>
            <a:ext cx="352521" cy="249593"/>
            <a:chOff x="9467850" y="647700"/>
            <a:chExt cx="1701800" cy="1204913"/>
          </a:xfrm>
        </p:grpSpPr>
        <p:sp>
          <p:nvSpPr>
            <p:cNvPr id="700" name="Google Shape;700;p25"/>
            <p:cNvSpPr/>
            <p:nvPr/>
          </p:nvSpPr>
          <p:spPr>
            <a:xfrm>
              <a:off x="10502900" y="1228725"/>
              <a:ext cx="369888" cy="349250"/>
            </a:xfrm>
            <a:custGeom>
              <a:rect b="b" l="l" r="r" t="t"/>
              <a:pathLst>
                <a:path extrusionOk="0" h="882" w="932">
                  <a:moveTo>
                    <a:pt x="65" y="0"/>
                  </a:moveTo>
                  <a:lnTo>
                    <a:pt x="83" y="3"/>
                  </a:lnTo>
                  <a:lnTo>
                    <a:pt x="101" y="8"/>
                  </a:lnTo>
                  <a:lnTo>
                    <a:pt x="115" y="20"/>
                  </a:lnTo>
                  <a:lnTo>
                    <a:pt x="911" y="764"/>
                  </a:lnTo>
                  <a:lnTo>
                    <a:pt x="923" y="778"/>
                  </a:lnTo>
                  <a:lnTo>
                    <a:pt x="929" y="794"/>
                  </a:lnTo>
                  <a:lnTo>
                    <a:pt x="932" y="812"/>
                  </a:lnTo>
                  <a:lnTo>
                    <a:pt x="930" y="829"/>
                  </a:lnTo>
                  <a:lnTo>
                    <a:pt x="924" y="846"/>
                  </a:lnTo>
                  <a:lnTo>
                    <a:pt x="913" y="860"/>
                  </a:lnTo>
                  <a:lnTo>
                    <a:pt x="899" y="872"/>
                  </a:lnTo>
                  <a:lnTo>
                    <a:pt x="881" y="880"/>
                  </a:lnTo>
                  <a:lnTo>
                    <a:pt x="862" y="882"/>
                  </a:lnTo>
                  <a:lnTo>
                    <a:pt x="847" y="880"/>
                  </a:lnTo>
                  <a:lnTo>
                    <a:pt x="830" y="873"/>
                  </a:lnTo>
                  <a:lnTo>
                    <a:pt x="815" y="863"/>
                  </a:lnTo>
                  <a:lnTo>
                    <a:pt x="21" y="120"/>
                  </a:lnTo>
                  <a:lnTo>
                    <a:pt x="8" y="102"/>
                  </a:lnTo>
                  <a:lnTo>
                    <a:pt x="0" y="83"/>
                  </a:lnTo>
                  <a:lnTo>
                    <a:pt x="0" y="62"/>
                  </a:lnTo>
                  <a:lnTo>
                    <a:pt x="5" y="41"/>
                  </a:lnTo>
                  <a:lnTo>
                    <a:pt x="17" y="23"/>
                  </a:lnTo>
                  <a:lnTo>
                    <a:pt x="31" y="11"/>
                  </a:lnTo>
                  <a:lnTo>
                    <a:pt x="48" y="3"/>
                  </a:lnTo>
                  <a:lnTo>
                    <a:pt x="65" y="0"/>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1" name="Google Shape;701;p25"/>
            <p:cNvSpPr/>
            <p:nvPr/>
          </p:nvSpPr>
          <p:spPr>
            <a:xfrm>
              <a:off x="9764713" y="1228725"/>
              <a:ext cx="369888" cy="349250"/>
            </a:xfrm>
            <a:custGeom>
              <a:rect b="b" l="l" r="r" t="t"/>
              <a:pathLst>
                <a:path extrusionOk="0" h="882" w="935">
                  <a:moveTo>
                    <a:pt x="868" y="0"/>
                  </a:moveTo>
                  <a:lnTo>
                    <a:pt x="885" y="3"/>
                  </a:lnTo>
                  <a:lnTo>
                    <a:pt x="902" y="11"/>
                  </a:lnTo>
                  <a:lnTo>
                    <a:pt x="915" y="23"/>
                  </a:lnTo>
                  <a:lnTo>
                    <a:pt x="928" y="41"/>
                  </a:lnTo>
                  <a:lnTo>
                    <a:pt x="935" y="62"/>
                  </a:lnTo>
                  <a:lnTo>
                    <a:pt x="934" y="83"/>
                  </a:lnTo>
                  <a:lnTo>
                    <a:pt x="927" y="102"/>
                  </a:lnTo>
                  <a:lnTo>
                    <a:pt x="913" y="120"/>
                  </a:lnTo>
                  <a:lnTo>
                    <a:pt x="117" y="863"/>
                  </a:lnTo>
                  <a:lnTo>
                    <a:pt x="102" y="873"/>
                  </a:lnTo>
                  <a:lnTo>
                    <a:pt x="87" y="880"/>
                  </a:lnTo>
                  <a:lnTo>
                    <a:pt x="70" y="882"/>
                  </a:lnTo>
                  <a:lnTo>
                    <a:pt x="51" y="880"/>
                  </a:lnTo>
                  <a:lnTo>
                    <a:pt x="34" y="872"/>
                  </a:lnTo>
                  <a:lnTo>
                    <a:pt x="20" y="860"/>
                  </a:lnTo>
                  <a:lnTo>
                    <a:pt x="8" y="846"/>
                  </a:lnTo>
                  <a:lnTo>
                    <a:pt x="3" y="829"/>
                  </a:lnTo>
                  <a:lnTo>
                    <a:pt x="0" y="812"/>
                  </a:lnTo>
                  <a:lnTo>
                    <a:pt x="3" y="794"/>
                  </a:lnTo>
                  <a:lnTo>
                    <a:pt x="11" y="778"/>
                  </a:lnTo>
                  <a:lnTo>
                    <a:pt x="22" y="764"/>
                  </a:lnTo>
                  <a:lnTo>
                    <a:pt x="818" y="20"/>
                  </a:lnTo>
                  <a:lnTo>
                    <a:pt x="833" y="8"/>
                  </a:lnTo>
                  <a:lnTo>
                    <a:pt x="850" y="3"/>
                  </a:lnTo>
                  <a:lnTo>
                    <a:pt x="868" y="0"/>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2" name="Google Shape;702;p25"/>
            <p:cNvSpPr/>
            <p:nvPr/>
          </p:nvSpPr>
          <p:spPr>
            <a:xfrm>
              <a:off x="9467850" y="647700"/>
              <a:ext cx="1701800" cy="1204913"/>
            </a:xfrm>
            <a:custGeom>
              <a:rect b="b" l="l" r="r" t="t"/>
              <a:pathLst>
                <a:path extrusionOk="0" h="3037" w="4287">
                  <a:moveTo>
                    <a:pt x="346" y="138"/>
                  </a:moveTo>
                  <a:lnTo>
                    <a:pt x="309" y="141"/>
                  </a:lnTo>
                  <a:lnTo>
                    <a:pt x="274" y="150"/>
                  </a:lnTo>
                  <a:lnTo>
                    <a:pt x="241" y="165"/>
                  </a:lnTo>
                  <a:lnTo>
                    <a:pt x="212" y="186"/>
                  </a:lnTo>
                  <a:lnTo>
                    <a:pt x="187" y="211"/>
                  </a:lnTo>
                  <a:lnTo>
                    <a:pt x="166" y="240"/>
                  </a:lnTo>
                  <a:lnTo>
                    <a:pt x="152" y="272"/>
                  </a:lnTo>
                  <a:lnTo>
                    <a:pt x="141" y="306"/>
                  </a:lnTo>
                  <a:lnTo>
                    <a:pt x="139" y="344"/>
                  </a:lnTo>
                  <a:lnTo>
                    <a:pt x="139" y="2692"/>
                  </a:lnTo>
                  <a:lnTo>
                    <a:pt x="141" y="2729"/>
                  </a:lnTo>
                  <a:lnTo>
                    <a:pt x="152" y="2764"/>
                  </a:lnTo>
                  <a:lnTo>
                    <a:pt x="166" y="2797"/>
                  </a:lnTo>
                  <a:lnTo>
                    <a:pt x="187" y="2825"/>
                  </a:lnTo>
                  <a:lnTo>
                    <a:pt x="212" y="2850"/>
                  </a:lnTo>
                  <a:lnTo>
                    <a:pt x="241" y="2871"/>
                  </a:lnTo>
                  <a:lnTo>
                    <a:pt x="274" y="2885"/>
                  </a:lnTo>
                  <a:lnTo>
                    <a:pt x="309" y="2896"/>
                  </a:lnTo>
                  <a:lnTo>
                    <a:pt x="346" y="2898"/>
                  </a:lnTo>
                  <a:lnTo>
                    <a:pt x="3942" y="2898"/>
                  </a:lnTo>
                  <a:lnTo>
                    <a:pt x="3978" y="2896"/>
                  </a:lnTo>
                  <a:lnTo>
                    <a:pt x="4014" y="2885"/>
                  </a:lnTo>
                  <a:lnTo>
                    <a:pt x="4046" y="2871"/>
                  </a:lnTo>
                  <a:lnTo>
                    <a:pt x="4075" y="2850"/>
                  </a:lnTo>
                  <a:lnTo>
                    <a:pt x="4100" y="2825"/>
                  </a:lnTo>
                  <a:lnTo>
                    <a:pt x="4121" y="2797"/>
                  </a:lnTo>
                  <a:lnTo>
                    <a:pt x="4135" y="2764"/>
                  </a:lnTo>
                  <a:lnTo>
                    <a:pt x="4146" y="2729"/>
                  </a:lnTo>
                  <a:lnTo>
                    <a:pt x="4149" y="2692"/>
                  </a:lnTo>
                  <a:lnTo>
                    <a:pt x="4149" y="344"/>
                  </a:lnTo>
                  <a:lnTo>
                    <a:pt x="4146" y="306"/>
                  </a:lnTo>
                  <a:lnTo>
                    <a:pt x="4135" y="272"/>
                  </a:lnTo>
                  <a:lnTo>
                    <a:pt x="4121" y="240"/>
                  </a:lnTo>
                  <a:lnTo>
                    <a:pt x="4100" y="211"/>
                  </a:lnTo>
                  <a:lnTo>
                    <a:pt x="4075" y="186"/>
                  </a:lnTo>
                  <a:lnTo>
                    <a:pt x="4046" y="165"/>
                  </a:lnTo>
                  <a:lnTo>
                    <a:pt x="4014" y="150"/>
                  </a:lnTo>
                  <a:lnTo>
                    <a:pt x="3978" y="141"/>
                  </a:lnTo>
                  <a:lnTo>
                    <a:pt x="3942" y="138"/>
                  </a:lnTo>
                  <a:lnTo>
                    <a:pt x="346" y="138"/>
                  </a:lnTo>
                  <a:close/>
                  <a:moveTo>
                    <a:pt x="346" y="0"/>
                  </a:moveTo>
                  <a:lnTo>
                    <a:pt x="3942" y="0"/>
                  </a:lnTo>
                  <a:lnTo>
                    <a:pt x="3993" y="4"/>
                  </a:lnTo>
                  <a:lnTo>
                    <a:pt x="4041" y="14"/>
                  </a:lnTo>
                  <a:lnTo>
                    <a:pt x="4087" y="31"/>
                  </a:lnTo>
                  <a:lnTo>
                    <a:pt x="4129" y="54"/>
                  </a:lnTo>
                  <a:lnTo>
                    <a:pt x="4168" y="84"/>
                  </a:lnTo>
                  <a:lnTo>
                    <a:pt x="4202" y="118"/>
                  </a:lnTo>
                  <a:lnTo>
                    <a:pt x="4231" y="156"/>
                  </a:lnTo>
                  <a:lnTo>
                    <a:pt x="4255" y="199"/>
                  </a:lnTo>
                  <a:lnTo>
                    <a:pt x="4273" y="245"/>
                  </a:lnTo>
                  <a:lnTo>
                    <a:pt x="4283" y="293"/>
                  </a:lnTo>
                  <a:lnTo>
                    <a:pt x="4287" y="344"/>
                  </a:lnTo>
                  <a:lnTo>
                    <a:pt x="4287" y="2692"/>
                  </a:lnTo>
                  <a:lnTo>
                    <a:pt x="4283" y="2743"/>
                  </a:lnTo>
                  <a:lnTo>
                    <a:pt x="4273" y="2792"/>
                  </a:lnTo>
                  <a:lnTo>
                    <a:pt x="4255" y="2837"/>
                  </a:lnTo>
                  <a:lnTo>
                    <a:pt x="4231" y="2880"/>
                  </a:lnTo>
                  <a:lnTo>
                    <a:pt x="4202" y="2918"/>
                  </a:lnTo>
                  <a:lnTo>
                    <a:pt x="4168" y="2952"/>
                  </a:lnTo>
                  <a:lnTo>
                    <a:pt x="4129" y="2981"/>
                  </a:lnTo>
                  <a:lnTo>
                    <a:pt x="4087" y="3004"/>
                  </a:lnTo>
                  <a:lnTo>
                    <a:pt x="4041" y="3022"/>
                  </a:lnTo>
                  <a:lnTo>
                    <a:pt x="3993" y="3033"/>
                  </a:lnTo>
                  <a:lnTo>
                    <a:pt x="3942" y="3037"/>
                  </a:lnTo>
                  <a:lnTo>
                    <a:pt x="346" y="3037"/>
                  </a:lnTo>
                  <a:lnTo>
                    <a:pt x="295" y="3033"/>
                  </a:lnTo>
                  <a:lnTo>
                    <a:pt x="246" y="3022"/>
                  </a:lnTo>
                  <a:lnTo>
                    <a:pt x="200" y="3004"/>
                  </a:lnTo>
                  <a:lnTo>
                    <a:pt x="157" y="2981"/>
                  </a:lnTo>
                  <a:lnTo>
                    <a:pt x="119" y="2952"/>
                  </a:lnTo>
                  <a:lnTo>
                    <a:pt x="85" y="2918"/>
                  </a:lnTo>
                  <a:lnTo>
                    <a:pt x="56" y="2880"/>
                  </a:lnTo>
                  <a:lnTo>
                    <a:pt x="33" y="2837"/>
                  </a:lnTo>
                  <a:lnTo>
                    <a:pt x="14" y="2792"/>
                  </a:lnTo>
                  <a:lnTo>
                    <a:pt x="4" y="2743"/>
                  </a:lnTo>
                  <a:lnTo>
                    <a:pt x="0" y="2692"/>
                  </a:lnTo>
                  <a:lnTo>
                    <a:pt x="0" y="344"/>
                  </a:lnTo>
                  <a:lnTo>
                    <a:pt x="4" y="293"/>
                  </a:lnTo>
                  <a:lnTo>
                    <a:pt x="14" y="245"/>
                  </a:lnTo>
                  <a:lnTo>
                    <a:pt x="33" y="199"/>
                  </a:lnTo>
                  <a:lnTo>
                    <a:pt x="56" y="156"/>
                  </a:lnTo>
                  <a:lnTo>
                    <a:pt x="85" y="118"/>
                  </a:lnTo>
                  <a:lnTo>
                    <a:pt x="119" y="84"/>
                  </a:lnTo>
                  <a:lnTo>
                    <a:pt x="157" y="54"/>
                  </a:lnTo>
                  <a:lnTo>
                    <a:pt x="200" y="31"/>
                  </a:lnTo>
                  <a:lnTo>
                    <a:pt x="246" y="14"/>
                  </a:lnTo>
                  <a:lnTo>
                    <a:pt x="295" y="4"/>
                  </a:lnTo>
                  <a:lnTo>
                    <a:pt x="346" y="0"/>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3" name="Google Shape;703;p25"/>
            <p:cNvSpPr/>
            <p:nvPr/>
          </p:nvSpPr>
          <p:spPr>
            <a:xfrm>
              <a:off x="9504363" y="690563"/>
              <a:ext cx="1628775" cy="696913"/>
            </a:xfrm>
            <a:custGeom>
              <a:rect b="b" l="l" r="r" t="t"/>
              <a:pathLst>
                <a:path extrusionOk="0" h="1755" w="4102">
                  <a:moveTo>
                    <a:pt x="64" y="0"/>
                  </a:moveTo>
                  <a:lnTo>
                    <a:pt x="81" y="2"/>
                  </a:lnTo>
                  <a:lnTo>
                    <a:pt x="98" y="7"/>
                  </a:lnTo>
                  <a:lnTo>
                    <a:pt x="114" y="17"/>
                  </a:lnTo>
                  <a:lnTo>
                    <a:pt x="1889" y="1561"/>
                  </a:lnTo>
                  <a:lnTo>
                    <a:pt x="1920" y="1583"/>
                  </a:lnTo>
                  <a:lnTo>
                    <a:pt x="1955" y="1600"/>
                  </a:lnTo>
                  <a:lnTo>
                    <a:pt x="1992" y="1611"/>
                  </a:lnTo>
                  <a:lnTo>
                    <a:pt x="2031" y="1617"/>
                  </a:lnTo>
                  <a:lnTo>
                    <a:pt x="2072" y="1617"/>
                  </a:lnTo>
                  <a:lnTo>
                    <a:pt x="2110" y="1611"/>
                  </a:lnTo>
                  <a:lnTo>
                    <a:pt x="2148" y="1600"/>
                  </a:lnTo>
                  <a:lnTo>
                    <a:pt x="2183" y="1583"/>
                  </a:lnTo>
                  <a:lnTo>
                    <a:pt x="2215" y="1561"/>
                  </a:lnTo>
                  <a:lnTo>
                    <a:pt x="3987" y="20"/>
                  </a:lnTo>
                  <a:lnTo>
                    <a:pt x="4003" y="9"/>
                  </a:lnTo>
                  <a:lnTo>
                    <a:pt x="4020" y="4"/>
                  </a:lnTo>
                  <a:lnTo>
                    <a:pt x="4037" y="3"/>
                  </a:lnTo>
                  <a:lnTo>
                    <a:pt x="4054" y="7"/>
                  </a:lnTo>
                  <a:lnTo>
                    <a:pt x="4071" y="15"/>
                  </a:lnTo>
                  <a:lnTo>
                    <a:pt x="4085" y="26"/>
                  </a:lnTo>
                  <a:lnTo>
                    <a:pt x="4094" y="42"/>
                  </a:lnTo>
                  <a:lnTo>
                    <a:pt x="4101" y="59"/>
                  </a:lnTo>
                  <a:lnTo>
                    <a:pt x="4102" y="76"/>
                  </a:lnTo>
                  <a:lnTo>
                    <a:pt x="4098" y="93"/>
                  </a:lnTo>
                  <a:lnTo>
                    <a:pt x="4091" y="110"/>
                  </a:lnTo>
                  <a:lnTo>
                    <a:pt x="4079" y="123"/>
                  </a:lnTo>
                  <a:lnTo>
                    <a:pt x="2306" y="1664"/>
                  </a:lnTo>
                  <a:lnTo>
                    <a:pt x="2268" y="1692"/>
                  </a:lnTo>
                  <a:lnTo>
                    <a:pt x="2229" y="1714"/>
                  </a:lnTo>
                  <a:lnTo>
                    <a:pt x="2187" y="1733"/>
                  </a:lnTo>
                  <a:lnTo>
                    <a:pt x="2143" y="1744"/>
                  </a:lnTo>
                  <a:lnTo>
                    <a:pt x="2098" y="1752"/>
                  </a:lnTo>
                  <a:lnTo>
                    <a:pt x="2052" y="1755"/>
                  </a:lnTo>
                  <a:lnTo>
                    <a:pt x="2005" y="1752"/>
                  </a:lnTo>
                  <a:lnTo>
                    <a:pt x="1961" y="1744"/>
                  </a:lnTo>
                  <a:lnTo>
                    <a:pt x="1916" y="1733"/>
                  </a:lnTo>
                  <a:lnTo>
                    <a:pt x="1874" y="1714"/>
                  </a:lnTo>
                  <a:lnTo>
                    <a:pt x="1835" y="1692"/>
                  </a:lnTo>
                  <a:lnTo>
                    <a:pt x="1798" y="1665"/>
                  </a:lnTo>
                  <a:lnTo>
                    <a:pt x="23" y="122"/>
                  </a:lnTo>
                  <a:lnTo>
                    <a:pt x="10" y="107"/>
                  </a:lnTo>
                  <a:lnTo>
                    <a:pt x="2" y="92"/>
                  </a:lnTo>
                  <a:lnTo>
                    <a:pt x="0" y="73"/>
                  </a:lnTo>
                  <a:lnTo>
                    <a:pt x="0" y="56"/>
                  </a:lnTo>
                  <a:lnTo>
                    <a:pt x="6" y="39"/>
                  </a:lnTo>
                  <a:lnTo>
                    <a:pt x="17" y="24"/>
                  </a:lnTo>
                  <a:lnTo>
                    <a:pt x="30" y="12"/>
                  </a:lnTo>
                  <a:lnTo>
                    <a:pt x="45" y="4"/>
                  </a:lnTo>
                  <a:lnTo>
                    <a:pt x="64" y="0"/>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704" name="Google Shape;704;p25"/>
          <p:cNvGrpSpPr/>
          <p:nvPr/>
        </p:nvGrpSpPr>
        <p:grpSpPr>
          <a:xfrm>
            <a:off x="6583845" y="2625557"/>
            <a:ext cx="182862" cy="252332"/>
            <a:chOff x="536" y="300"/>
            <a:chExt cx="687" cy="948"/>
          </a:xfrm>
        </p:grpSpPr>
        <p:sp>
          <p:nvSpPr>
            <p:cNvPr id="705" name="Google Shape;705;p25"/>
            <p:cNvSpPr/>
            <p:nvPr/>
          </p:nvSpPr>
          <p:spPr>
            <a:xfrm>
              <a:off x="536" y="300"/>
              <a:ext cx="687" cy="948"/>
            </a:xfrm>
            <a:custGeom>
              <a:rect b="b" l="l" r="r" t="t"/>
              <a:pathLst>
                <a:path extrusionOk="0" h="3792" w="2748">
                  <a:moveTo>
                    <a:pt x="2126" y="3169"/>
                  </a:moveTo>
                  <a:lnTo>
                    <a:pt x="2126" y="3535"/>
                  </a:lnTo>
                  <a:lnTo>
                    <a:pt x="2490" y="3169"/>
                  </a:lnTo>
                  <a:lnTo>
                    <a:pt x="2126" y="3169"/>
                  </a:lnTo>
                  <a:close/>
                  <a:moveTo>
                    <a:pt x="152" y="151"/>
                  </a:moveTo>
                  <a:lnTo>
                    <a:pt x="152" y="3641"/>
                  </a:lnTo>
                  <a:lnTo>
                    <a:pt x="1974" y="3641"/>
                  </a:lnTo>
                  <a:lnTo>
                    <a:pt x="1974" y="3093"/>
                  </a:lnTo>
                  <a:lnTo>
                    <a:pt x="1977" y="3074"/>
                  </a:lnTo>
                  <a:lnTo>
                    <a:pt x="1985" y="3057"/>
                  </a:lnTo>
                  <a:lnTo>
                    <a:pt x="1996" y="3040"/>
                  </a:lnTo>
                  <a:lnTo>
                    <a:pt x="2012" y="3028"/>
                  </a:lnTo>
                  <a:lnTo>
                    <a:pt x="2031" y="3021"/>
                  </a:lnTo>
                  <a:lnTo>
                    <a:pt x="2050" y="3019"/>
                  </a:lnTo>
                  <a:lnTo>
                    <a:pt x="2050" y="3019"/>
                  </a:lnTo>
                  <a:lnTo>
                    <a:pt x="2597" y="3019"/>
                  </a:lnTo>
                  <a:lnTo>
                    <a:pt x="2597" y="151"/>
                  </a:lnTo>
                  <a:lnTo>
                    <a:pt x="152" y="151"/>
                  </a:lnTo>
                  <a:close/>
                  <a:moveTo>
                    <a:pt x="76" y="0"/>
                  </a:moveTo>
                  <a:lnTo>
                    <a:pt x="2673" y="0"/>
                  </a:lnTo>
                  <a:lnTo>
                    <a:pt x="2693" y="2"/>
                  </a:lnTo>
                  <a:lnTo>
                    <a:pt x="2711" y="10"/>
                  </a:lnTo>
                  <a:lnTo>
                    <a:pt x="2726" y="22"/>
                  </a:lnTo>
                  <a:lnTo>
                    <a:pt x="2738" y="38"/>
                  </a:lnTo>
                  <a:lnTo>
                    <a:pt x="2746" y="55"/>
                  </a:lnTo>
                  <a:lnTo>
                    <a:pt x="2748" y="76"/>
                  </a:lnTo>
                  <a:lnTo>
                    <a:pt x="2748" y="3095"/>
                  </a:lnTo>
                  <a:lnTo>
                    <a:pt x="2746" y="3114"/>
                  </a:lnTo>
                  <a:lnTo>
                    <a:pt x="2739" y="3132"/>
                  </a:lnTo>
                  <a:lnTo>
                    <a:pt x="2726" y="3147"/>
                  </a:lnTo>
                  <a:lnTo>
                    <a:pt x="2104" y="3770"/>
                  </a:lnTo>
                  <a:lnTo>
                    <a:pt x="2088" y="3782"/>
                  </a:lnTo>
                  <a:lnTo>
                    <a:pt x="2070" y="3790"/>
                  </a:lnTo>
                  <a:lnTo>
                    <a:pt x="2050" y="3792"/>
                  </a:lnTo>
                  <a:lnTo>
                    <a:pt x="76" y="3792"/>
                  </a:lnTo>
                  <a:lnTo>
                    <a:pt x="56" y="3790"/>
                  </a:lnTo>
                  <a:lnTo>
                    <a:pt x="38" y="3782"/>
                  </a:lnTo>
                  <a:lnTo>
                    <a:pt x="23" y="3770"/>
                  </a:lnTo>
                  <a:lnTo>
                    <a:pt x="10" y="3754"/>
                  </a:lnTo>
                  <a:lnTo>
                    <a:pt x="3" y="3737"/>
                  </a:lnTo>
                  <a:lnTo>
                    <a:pt x="0" y="3716"/>
                  </a:lnTo>
                  <a:lnTo>
                    <a:pt x="0" y="76"/>
                  </a:lnTo>
                  <a:lnTo>
                    <a:pt x="3" y="55"/>
                  </a:lnTo>
                  <a:lnTo>
                    <a:pt x="10" y="38"/>
                  </a:lnTo>
                  <a:lnTo>
                    <a:pt x="23" y="22"/>
                  </a:lnTo>
                  <a:lnTo>
                    <a:pt x="38" y="10"/>
                  </a:lnTo>
                  <a:lnTo>
                    <a:pt x="56" y="2"/>
                  </a:lnTo>
                  <a:lnTo>
                    <a:pt x="76" y="0"/>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6" name="Google Shape;706;p25"/>
            <p:cNvSpPr/>
            <p:nvPr/>
          </p:nvSpPr>
          <p:spPr>
            <a:xfrm>
              <a:off x="637" y="453"/>
              <a:ext cx="133" cy="107"/>
            </a:xfrm>
            <a:custGeom>
              <a:rect b="b" l="l" r="r" t="t"/>
              <a:pathLst>
                <a:path extrusionOk="0" h="426" w="536">
                  <a:moveTo>
                    <a:pt x="460" y="0"/>
                  </a:moveTo>
                  <a:lnTo>
                    <a:pt x="480" y="2"/>
                  </a:lnTo>
                  <a:lnTo>
                    <a:pt x="498" y="9"/>
                  </a:lnTo>
                  <a:lnTo>
                    <a:pt x="514" y="21"/>
                  </a:lnTo>
                  <a:lnTo>
                    <a:pt x="525" y="38"/>
                  </a:lnTo>
                  <a:lnTo>
                    <a:pt x="534" y="56"/>
                  </a:lnTo>
                  <a:lnTo>
                    <a:pt x="536" y="74"/>
                  </a:lnTo>
                  <a:lnTo>
                    <a:pt x="534" y="94"/>
                  </a:lnTo>
                  <a:lnTo>
                    <a:pt x="525" y="112"/>
                  </a:lnTo>
                  <a:lnTo>
                    <a:pt x="514" y="128"/>
                  </a:lnTo>
                  <a:lnTo>
                    <a:pt x="238" y="404"/>
                  </a:lnTo>
                  <a:lnTo>
                    <a:pt x="222" y="416"/>
                  </a:lnTo>
                  <a:lnTo>
                    <a:pt x="204" y="424"/>
                  </a:lnTo>
                  <a:lnTo>
                    <a:pt x="184" y="426"/>
                  </a:lnTo>
                  <a:lnTo>
                    <a:pt x="165" y="424"/>
                  </a:lnTo>
                  <a:lnTo>
                    <a:pt x="147" y="416"/>
                  </a:lnTo>
                  <a:lnTo>
                    <a:pt x="131" y="404"/>
                  </a:lnTo>
                  <a:lnTo>
                    <a:pt x="22" y="295"/>
                  </a:lnTo>
                  <a:lnTo>
                    <a:pt x="11" y="279"/>
                  </a:lnTo>
                  <a:lnTo>
                    <a:pt x="3" y="262"/>
                  </a:lnTo>
                  <a:lnTo>
                    <a:pt x="0" y="242"/>
                  </a:lnTo>
                  <a:lnTo>
                    <a:pt x="3" y="223"/>
                  </a:lnTo>
                  <a:lnTo>
                    <a:pt x="11" y="204"/>
                  </a:lnTo>
                  <a:lnTo>
                    <a:pt x="22" y="188"/>
                  </a:lnTo>
                  <a:lnTo>
                    <a:pt x="38" y="177"/>
                  </a:lnTo>
                  <a:lnTo>
                    <a:pt x="57" y="169"/>
                  </a:lnTo>
                  <a:lnTo>
                    <a:pt x="76" y="166"/>
                  </a:lnTo>
                  <a:lnTo>
                    <a:pt x="96" y="169"/>
                  </a:lnTo>
                  <a:lnTo>
                    <a:pt x="113" y="177"/>
                  </a:lnTo>
                  <a:lnTo>
                    <a:pt x="129" y="188"/>
                  </a:lnTo>
                  <a:lnTo>
                    <a:pt x="184" y="243"/>
                  </a:lnTo>
                  <a:lnTo>
                    <a:pt x="407" y="21"/>
                  </a:lnTo>
                  <a:lnTo>
                    <a:pt x="423" y="9"/>
                  </a:lnTo>
                  <a:lnTo>
                    <a:pt x="442" y="2"/>
                  </a:lnTo>
                  <a:lnTo>
                    <a:pt x="460" y="0"/>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7" name="Google Shape;707;p25"/>
            <p:cNvSpPr/>
            <p:nvPr/>
          </p:nvSpPr>
          <p:spPr>
            <a:xfrm>
              <a:off x="1078" y="496"/>
              <a:ext cx="44" cy="38"/>
            </a:xfrm>
            <a:custGeom>
              <a:rect b="b" l="l" r="r" t="t"/>
              <a:pathLst>
                <a:path extrusionOk="0" h="151" w="179">
                  <a:moveTo>
                    <a:pt x="76" y="0"/>
                  </a:moveTo>
                  <a:lnTo>
                    <a:pt x="103" y="0"/>
                  </a:lnTo>
                  <a:lnTo>
                    <a:pt x="122" y="2"/>
                  </a:lnTo>
                  <a:lnTo>
                    <a:pt x="141" y="10"/>
                  </a:lnTo>
                  <a:lnTo>
                    <a:pt x="156" y="22"/>
                  </a:lnTo>
                  <a:lnTo>
                    <a:pt x="168" y="38"/>
                  </a:lnTo>
                  <a:lnTo>
                    <a:pt x="175" y="55"/>
                  </a:lnTo>
                  <a:lnTo>
                    <a:pt x="179" y="76"/>
                  </a:lnTo>
                  <a:lnTo>
                    <a:pt x="175" y="95"/>
                  </a:lnTo>
                  <a:lnTo>
                    <a:pt x="168" y="114"/>
                  </a:lnTo>
                  <a:lnTo>
                    <a:pt x="156" y="129"/>
                  </a:lnTo>
                  <a:lnTo>
                    <a:pt x="141" y="140"/>
                  </a:lnTo>
                  <a:lnTo>
                    <a:pt x="122" y="148"/>
                  </a:lnTo>
                  <a:lnTo>
                    <a:pt x="103" y="151"/>
                  </a:lnTo>
                  <a:lnTo>
                    <a:pt x="76" y="151"/>
                  </a:lnTo>
                  <a:lnTo>
                    <a:pt x="56" y="148"/>
                  </a:lnTo>
                  <a:lnTo>
                    <a:pt x="38" y="140"/>
                  </a:lnTo>
                  <a:lnTo>
                    <a:pt x="22" y="129"/>
                  </a:lnTo>
                  <a:lnTo>
                    <a:pt x="11" y="114"/>
                  </a:lnTo>
                  <a:lnTo>
                    <a:pt x="3" y="95"/>
                  </a:lnTo>
                  <a:lnTo>
                    <a:pt x="0" y="76"/>
                  </a:lnTo>
                  <a:lnTo>
                    <a:pt x="3" y="55"/>
                  </a:lnTo>
                  <a:lnTo>
                    <a:pt x="11" y="38"/>
                  </a:lnTo>
                  <a:lnTo>
                    <a:pt x="22" y="22"/>
                  </a:lnTo>
                  <a:lnTo>
                    <a:pt x="38" y="10"/>
                  </a:lnTo>
                  <a:lnTo>
                    <a:pt x="56" y="2"/>
                  </a:lnTo>
                  <a:lnTo>
                    <a:pt x="76" y="0"/>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8" name="Google Shape;708;p25"/>
            <p:cNvSpPr/>
            <p:nvPr/>
          </p:nvSpPr>
          <p:spPr>
            <a:xfrm>
              <a:off x="806" y="496"/>
              <a:ext cx="249" cy="38"/>
            </a:xfrm>
            <a:custGeom>
              <a:rect b="b" l="l" r="r" t="t"/>
              <a:pathLst>
                <a:path extrusionOk="0" h="151" w="997">
                  <a:moveTo>
                    <a:pt x="75" y="0"/>
                  </a:moveTo>
                  <a:lnTo>
                    <a:pt x="921" y="0"/>
                  </a:lnTo>
                  <a:lnTo>
                    <a:pt x="941" y="2"/>
                  </a:lnTo>
                  <a:lnTo>
                    <a:pt x="960" y="10"/>
                  </a:lnTo>
                  <a:lnTo>
                    <a:pt x="975" y="22"/>
                  </a:lnTo>
                  <a:lnTo>
                    <a:pt x="986" y="38"/>
                  </a:lnTo>
                  <a:lnTo>
                    <a:pt x="994" y="55"/>
                  </a:lnTo>
                  <a:lnTo>
                    <a:pt x="997" y="76"/>
                  </a:lnTo>
                  <a:lnTo>
                    <a:pt x="994" y="95"/>
                  </a:lnTo>
                  <a:lnTo>
                    <a:pt x="986" y="114"/>
                  </a:lnTo>
                  <a:lnTo>
                    <a:pt x="975" y="129"/>
                  </a:lnTo>
                  <a:lnTo>
                    <a:pt x="960" y="140"/>
                  </a:lnTo>
                  <a:lnTo>
                    <a:pt x="941" y="148"/>
                  </a:lnTo>
                  <a:lnTo>
                    <a:pt x="921" y="151"/>
                  </a:lnTo>
                  <a:lnTo>
                    <a:pt x="75" y="151"/>
                  </a:lnTo>
                  <a:lnTo>
                    <a:pt x="55" y="148"/>
                  </a:lnTo>
                  <a:lnTo>
                    <a:pt x="37" y="140"/>
                  </a:lnTo>
                  <a:lnTo>
                    <a:pt x="22" y="129"/>
                  </a:lnTo>
                  <a:lnTo>
                    <a:pt x="11" y="114"/>
                  </a:lnTo>
                  <a:lnTo>
                    <a:pt x="3" y="95"/>
                  </a:lnTo>
                  <a:lnTo>
                    <a:pt x="0" y="76"/>
                  </a:lnTo>
                  <a:lnTo>
                    <a:pt x="3" y="55"/>
                  </a:lnTo>
                  <a:lnTo>
                    <a:pt x="11" y="38"/>
                  </a:lnTo>
                  <a:lnTo>
                    <a:pt x="22" y="22"/>
                  </a:lnTo>
                  <a:lnTo>
                    <a:pt x="37" y="10"/>
                  </a:lnTo>
                  <a:lnTo>
                    <a:pt x="55" y="2"/>
                  </a:lnTo>
                  <a:lnTo>
                    <a:pt x="75" y="0"/>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9" name="Google Shape;709;p25"/>
            <p:cNvSpPr/>
            <p:nvPr/>
          </p:nvSpPr>
          <p:spPr>
            <a:xfrm>
              <a:off x="637" y="636"/>
              <a:ext cx="133" cy="107"/>
            </a:xfrm>
            <a:custGeom>
              <a:rect b="b" l="l" r="r" t="t"/>
              <a:pathLst>
                <a:path extrusionOk="0" h="428" w="536">
                  <a:moveTo>
                    <a:pt x="460" y="0"/>
                  </a:moveTo>
                  <a:lnTo>
                    <a:pt x="480" y="3"/>
                  </a:lnTo>
                  <a:lnTo>
                    <a:pt x="498" y="11"/>
                  </a:lnTo>
                  <a:lnTo>
                    <a:pt x="514" y="22"/>
                  </a:lnTo>
                  <a:lnTo>
                    <a:pt x="525" y="38"/>
                  </a:lnTo>
                  <a:lnTo>
                    <a:pt x="534" y="57"/>
                  </a:lnTo>
                  <a:lnTo>
                    <a:pt x="536" y="76"/>
                  </a:lnTo>
                  <a:lnTo>
                    <a:pt x="534" y="96"/>
                  </a:lnTo>
                  <a:lnTo>
                    <a:pt x="525" y="113"/>
                  </a:lnTo>
                  <a:lnTo>
                    <a:pt x="514" y="129"/>
                  </a:lnTo>
                  <a:lnTo>
                    <a:pt x="238" y="405"/>
                  </a:lnTo>
                  <a:lnTo>
                    <a:pt x="222" y="418"/>
                  </a:lnTo>
                  <a:lnTo>
                    <a:pt x="204" y="424"/>
                  </a:lnTo>
                  <a:lnTo>
                    <a:pt x="184" y="428"/>
                  </a:lnTo>
                  <a:lnTo>
                    <a:pt x="165" y="424"/>
                  </a:lnTo>
                  <a:lnTo>
                    <a:pt x="147" y="418"/>
                  </a:lnTo>
                  <a:lnTo>
                    <a:pt x="131" y="405"/>
                  </a:lnTo>
                  <a:lnTo>
                    <a:pt x="22" y="297"/>
                  </a:lnTo>
                  <a:lnTo>
                    <a:pt x="11" y="281"/>
                  </a:lnTo>
                  <a:lnTo>
                    <a:pt x="3" y="262"/>
                  </a:lnTo>
                  <a:lnTo>
                    <a:pt x="0" y="243"/>
                  </a:lnTo>
                  <a:lnTo>
                    <a:pt x="3" y="225"/>
                  </a:lnTo>
                  <a:lnTo>
                    <a:pt x="11" y="206"/>
                  </a:lnTo>
                  <a:lnTo>
                    <a:pt x="22" y="190"/>
                  </a:lnTo>
                  <a:lnTo>
                    <a:pt x="38" y="177"/>
                  </a:lnTo>
                  <a:lnTo>
                    <a:pt x="57" y="171"/>
                  </a:lnTo>
                  <a:lnTo>
                    <a:pt x="76" y="168"/>
                  </a:lnTo>
                  <a:lnTo>
                    <a:pt x="96" y="171"/>
                  </a:lnTo>
                  <a:lnTo>
                    <a:pt x="113" y="177"/>
                  </a:lnTo>
                  <a:lnTo>
                    <a:pt x="129" y="190"/>
                  </a:lnTo>
                  <a:lnTo>
                    <a:pt x="184" y="245"/>
                  </a:lnTo>
                  <a:lnTo>
                    <a:pt x="407" y="22"/>
                  </a:lnTo>
                  <a:lnTo>
                    <a:pt x="423" y="11"/>
                  </a:lnTo>
                  <a:lnTo>
                    <a:pt x="442" y="3"/>
                  </a:lnTo>
                  <a:lnTo>
                    <a:pt x="460" y="0"/>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10" name="Google Shape;710;p25"/>
            <p:cNvSpPr/>
            <p:nvPr/>
          </p:nvSpPr>
          <p:spPr>
            <a:xfrm>
              <a:off x="806" y="679"/>
              <a:ext cx="316" cy="38"/>
            </a:xfrm>
            <a:custGeom>
              <a:rect b="b" l="l" r="r" t="t"/>
              <a:pathLst>
                <a:path extrusionOk="0" h="151" w="1266">
                  <a:moveTo>
                    <a:pt x="75" y="0"/>
                  </a:moveTo>
                  <a:lnTo>
                    <a:pt x="1190" y="0"/>
                  </a:lnTo>
                  <a:lnTo>
                    <a:pt x="1209" y="3"/>
                  </a:lnTo>
                  <a:lnTo>
                    <a:pt x="1228" y="10"/>
                  </a:lnTo>
                  <a:lnTo>
                    <a:pt x="1243" y="23"/>
                  </a:lnTo>
                  <a:lnTo>
                    <a:pt x="1255" y="38"/>
                  </a:lnTo>
                  <a:lnTo>
                    <a:pt x="1262" y="56"/>
                  </a:lnTo>
                  <a:lnTo>
                    <a:pt x="1266" y="76"/>
                  </a:lnTo>
                  <a:lnTo>
                    <a:pt x="1262" y="96"/>
                  </a:lnTo>
                  <a:lnTo>
                    <a:pt x="1255" y="114"/>
                  </a:lnTo>
                  <a:lnTo>
                    <a:pt x="1243" y="130"/>
                  </a:lnTo>
                  <a:lnTo>
                    <a:pt x="1228" y="141"/>
                  </a:lnTo>
                  <a:lnTo>
                    <a:pt x="1209" y="149"/>
                  </a:lnTo>
                  <a:lnTo>
                    <a:pt x="1190" y="151"/>
                  </a:lnTo>
                  <a:lnTo>
                    <a:pt x="75" y="151"/>
                  </a:lnTo>
                  <a:lnTo>
                    <a:pt x="55" y="149"/>
                  </a:lnTo>
                  <a:lnTo>
                    <a:pt x="37" y="141"/>
                  </a:lnTo>
                  <a:lnTo>
                    <a:pt x="22" y="130"/>
                  </a:lnTo>
                  <a:lnTo>
                    <a:pt x="11" y="114"/>
                  </a:lnTo>
                  <a:lnTo>
                    <a:pt x="3" y="96"/>
                  </a:lnTo>
                  <a:lnTo>
                    <a:pt x="0" y="76"/>
                  </a:lnTo>
                  <a:lnTo>
                    <a:pt x="3" y="56"/>
                  </a:lnTo>
                  <a:lnTo>
                    <a:pt x="11" y="38"/>
                  </a:lnTo>
                  <a:lnTo>
                    <a:pt x="22" y="23"/>
                  </a:lnTo>
                  <a:lnTo>
                    <a:pt x="37" y="10"/>
                  </a:lnTo>
                  <a:lnTo>
                    <a:pt x="55" y="3"/>
                  </a:lnTo>
                  <a:lnTo>
                    <a:pt x="75" y="0"/>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11" name="Google Shape;711;p25"/>
            <p:cNvSpPr/>
            <p:nvPr/>
          </p:nvSpPr>
          <p:spPr>
            <a:xfrm>
              <a:off x="637" y="818"/>
              <a:ext cx="133" cy="107"/>
            </a:xfrm>
            <a:custGeom>
              <a:rect b="b" l="l" r="r" t="t"/>
              <a:pathLst>
                <a:path extrusionOk="0" h="427" w="536">
                  <a:moveTo>
                    <a:pt x="460" y="0"/>
                  </a:moveTo>
                  <a:lnTo>
                    <a:pt x="480" y="3"/>
                  </a:lnTo>
                  <a:lnTo>
                    <a:pt x="498" y="10"/>
                  </a:lnTo>
                  <a:lnTo>
                    <a:pt x="514" y="23"/>
                  </a:lnTo>
                  <a:lnTo>
                    <a:pt x="525" y="39"/>
                  </a:lnTo>
                  <a:lnTo>
                    <a:pt x="534" y="57"/>
                  </a:lnTo>
                  <a:lnTo>
                    <a:pt x="536" y="76"/>
                  </a:lnTo>
                  <a:lnTo>
                    <a:pt x="534" y="95"/>
                  </a:lnTo>
                  <a:lnTo>
                    <a:pt x="525" y="114"/>
                  </a:lnTo>
                  <a:lnTo>
                    <a:pt x="514" y="130"/>
                  </a:lnTo>
                  <a:lnTo>
                    <a:pt x="238" y="406"/>
                  </a:lnTo>
                  <a:lnTo>
                    <a:pt x="222" y="417"/>
                  </a:lnTo>
                  <a:lnTo>
                    <a:pt x="204" y="425"/>
                  </a:lnTo>
                  <a:lnTo>
                    <a:pt x="184" y="427"/>
                  </a:lnTo>
                  <a:lnTo>
                    <a:pt x="165" y="425"/>
                  </a:lnTo>
                  <a:lnTo>
                    <a:pt x="147" y="417"/>
                  </a:lnTo>
                  <a:lnTo>
                    <a:pt x="131" y="406"/>
                  </a:lnTo>
                  <a:lnTo>
                    <a:pt x="22" y="296"/>
                  </a:lnTo>
                  <a:lnTo>
                    <a:pt x="11" y="280"/>
                  </a:lnTo>
                  <a:lnTo>
                    <a:pt x="3" y="262"/>
                  </a:lnTo>
                  <a:lnTo>
                    <a:pt x="0" y="244"/>
                  </a:lnTo>
                  <a:lnTo>
                    <a:pt x="3" y="224"/>
                  </a:lnTo>
                  <a:lnTo>
                    <a:pt x="11" y="206"/>
                  </a:lnTo>
                  <a:lnTo>
                    <a:pt x="22" y="190"/>
                  </a:lnTo>
                  <a:lnTo>
                    <a:pt x="38" y="177"/>
                  </a:lnTo>
                  <a:lnTo>
                    <a:pt x="57" y="170"/>
                  </a:lnTo>
                  <a:lnTo>
                    <a:pt x="76" y="168"/>
                  </a:lnTo>
                  <a:lnTo>
                    <a:pt x="96" y="170"/>
                  </a:lnTo>
                  <a:lnTo>
                    <a:pt x="113" y="177"/>
                  </a:lnTo>
                  <a:lnTo>
                    <a:pt x="129" y="190"/>
                  </a:lnTo>
                  <a:lnTo>
                    <a:pt x="184" y="245"/>
                  </a:lnTo>
                  <a:lnTo>
                    <a:pt x="407" y="23"/>
                  </a:lnTo>
                  <a:lnTo>
                    <a:pt x="423" y="10"/>
                  </a:lnTo>
                  <a:lnTo>
                    <a:pt x="442" y="3"/>
                  </a:lnTo>
                  <a:lnTo>
                    <a:pt x="460" y="0"/>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12" name="Google Shape;712;p25"/>
            <p:cNvSpPr/>
            <p:nvPr/>
          </p:nvSpPr>
          <p:spPr>
            <a:xfrm>
              <a:off x="806" y="862"/>
              <a:ext cx="316" cy="37"/>
            </a:xfrm>
            <a:custGeom>
              <a:rect b="b" l="l" r="r" t="t"/>
              <a:pathLst>
                <a:path extrusionOk="0" h="151" w="1266">
                  <a:moveTo>
                    <a:pt x="75" y="0"/>
                  </a:moveTo>
                  <a:lnTo>
                    <a:pt x="1190" y="0"/>
                  </a:lnTo>
                  <a:lnTo>
                    <a:pt x="1209" y="3"/>
                  </a:lnTo>
                  <a:lnTo>
                    <a:pt x="1228" y="11"/>
                  </a:lnTo>
                  <a:lnTo>
                    <a:pt x="1243" y="22"/>
                  </a:lnTo>
                  <a:lnTo>
                    <a:pt x="1255" y="37"/>
                  </a:lnTo>
                  <a:lnTo>
                    <a:pt x="1262" y="56"/>
                  </a:lnTo>
                  <a:lnTo>
                    <a:pt x="1266" y="75"/>
                  </a:lnTo>
                  <a:lnTo>
                    <a:pt x="1262" y="96"/>
                  </a:lnTo>
                  <a:lnTo>
                    <a:pt x="1255" y="114"/>
                  </a:lnTo>
                  <a:lnTo>
                    <a:pt x="1243" y="129"/>
                  </a:lnTo>
                  <a:lnTo>
                    <a:pt x="1228" y="141"/>
                  </a:lnTo>
                  <a:lnTo>
                    <a:pt x="1209" y="149"/>
                  </a:lnTo>
                  <a:lnTo>
                    <a:pt x="1190" y="151"/>
                  </a:lnTo>
                  <a:lnTo>
                    <a:pt x="75" y="151"/>
                  </a:lnTo>
                  <a:lnTo>
                    <a:pt x="55" y="149"/>
                  </a:lnTo>
                  <a:lnTo>
                    <a:pt x="37" y="141"/>
                  </a:lnTo>
                  <a:lnTo>
                    <a:pt x="22" y="129"/>
                  </a:lnTo>
                  <a:lnTo>
                    <a:pt x="11" y="114"/>
                  </a:lnTo>
                  <a:lnTo>
                    <a:pt x="3" y="96"/>
                  </a:lnTo>
                  <a:lnTo>
                    <a:pt x="0" y="75"/>
                  </a:lnTo>
                  <a:lnTo>
                    <a:pt x="3" y="56"/>
                  </a:lnTo>
                  <a:lnTo>
                    <a:pt x="11" y="37"/>
                  </a:lnTo>
                  <a:lnTo>
                    <a:pt x="22" y="22"/>
                  </a:lnTo>
                  <a:lnTo>
                    <a:pt x="37" y="11"/>
                  </a:lnTo>
                  <a:lnTo>
                    <a:pt x="55" y="3"/>
                  </a:lnTo>
                  <a:lnTo>
                    <a:pt x="75" y="0"/>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713" name="Google Shape;713;p25"/>
          <p:cNvGrpSpPr/>
          <p:nvPr/>
        </p:nvGrpSpPr>
        <p:grpSpPr>
          <a:xfrm>
            <a:off x="6082527" y="2624553"/>
            <a:ext cx="165350" cy="254338"/>
            <a:chOff x="1549" y="475"/>
            <a:chExt cx="589" cy="906"/>
          </a:xfrm>
        </p:grpSpPr>
        <p:sp>
          <p:nvSpPr>
            <p:cNvPr id="714" name="Google Shape;714;p25"/>
            <p:cNvSpPr/>
            <p:nvPr/>
          </p:nvSpPr>
          <p:spPr>
            <a:xfrm>
              <a:off x="1549" y="475"/>
              <a:ext cx="589" cy="673"/>
            </a:xfrm>
            <a:custGeom>
              <a:rect b="b" l="l" r="r" t="t"/>
              <a:pathLst>
                <a:path extrusionOk="0" h="2692" w="2355">
                  <a:moveTo>
                    <a:pt x="1177" y="0"/>
                  </a:moveTo>
                  <a:lnTo>
                    <a:pt x="1261" y="3"/>
                  </a:lnTo>
                  <a:lnTo>
                    <a:pt x="1345" y="12"/>
                  </a:lnTo>
                  <a:lnTo>
                    <a:pt x="1426" y="26"/>
                  </a:lnTo>
                  <a:lnTo>
                    <a:pt x="1508" y="47"/>
                  </a:lnTo>
                  <a:lnTo>
                    <a:pt x="1586" y="74"/>
                  </a:lnTo>
                  <a:lnTo>
                    <a:pt x="1663" y="105"/>
                  </a:lnTo>
                  <a:lnTo>
                    <a:pt x="1738" y="142"/>
                  </a:lnTo>
                  <a:lnTo>
                    <a:pt x="1809" y="184"/>
                  </a:lnTo>
                  <a:lnTo>
                    <a:pt x="1877" y="231"/>
                  </a:lnTo>
                  <a:lnTo>
                    <a:pt x="1943" y="283"/>
                  </a:lnTo>
                  <a:lnTo>
                    <a:pt x="2005" y="340"/>
                  </a:lnTo>
                  <a:lnTo>
                    <a:pt x="2063" y="401"/>
                  </a:lnTo>
                  <a:lnTo>
                    <a:pt x="2113" y="461"/>
                  </a:lnTo>
                  <a:lnTo>
                    <a:pt x="2158" y="524"/>
                  </a:lnTo>
                  <a:lnTo>
                    <a:pt x="2197" y="589"/>
                  </a:lnTo>
                  <a:lnTo>
                    <a:pt x="2234" y="657"/>
                  </a:lnTo>
                  <a:lnTo>
                    <a:pt x="2265" y="726"/>
                  </a:lnTo>
                  <a:lnTo>
                    <a:pt x="2292" y="799"/>
                  </a:lnTo>
                  <a:lnTo>
                    <a:pt x="2315" y="873"/>
                  </a:lnTo>
                  <a:lnTo>
                    <a:pt x="2333" y="948"/>
                  </a:lnTo>
                  <a:lnTo>
                    <a:pt x="2345" y="1025"/>
                  </a:lnTo>
                  <a:lnTo>
                    <a:pt x="2352" y="1102"/>
                  </a:lnTo>
                  <a:lnTo>
                    <a:pt x="2355" y="1180"/>
                  </a:lnTo>
                  <a:lnTo>
                    <a:pt x="2352" y="1258"/>
                  </a:lnTo>
                  <a:lnTo>
                    <a:pt x="2345" y="1336"/>
                  </a:lnTo>
                  <a:lnTo>
                    <a:pt x="2333" y="1413"/>
                  </a:lnTo>
                  <a:lnTo>
                    <a:pt x="2315" y="1488"/>
                  </a:lnTo>
                  <a:lnTo>
                    <a:pt x="2292" y="1562"/>
                  </a:lnTo>
                  <a:lnTo>
                    <a:pt x="2265" y="1633"/>
                  </a:lnTo>
                  <a:lnTo>
                    <a:pt x="2234" y="1704"/>
                  </a:lnTo>
                  <a:lnTo>
                    <a:pt x="2197" y="1771"/>
                  </a:lnTo>
                  <a:lnTo>
                    <a:pt x="2158" y="1837"/>
                  </a:lnTo>
                  <a:lnTo>
                    <a:pt x="2113" y="1900"/>
                  </a:lnTo>
                  <a:lnTo>
                    <a:pt x="2063" y="1959"/>
                  </a:lnTo>
                  <a:lnTo>
                    <a:pt x="2014" y="2011"/>
                  </a:lnTo>
                  <a:lnTo>
                    <a:pt x="1962" y="2060"/>
                  </a:lnTo>
                  <a:lnTo>
                    <a:pt x="1919" y="2101"/>
                  </a:lnTo>
                  <a:lnTo>
                    <a:pt x="1884" y="2142"/>
                  </a:lnTo>
                  <a:lnTo>
                    <a:pt x="1853" y="2184"/>
                  </a:lnTo>
                  <a:lnTo>
                    <a:pt x="1830" y="2225"/>
                  </a:lnTo>
                  <a:lnTo>
                    <a:pt x="1811" y="2268"/>
                  </a:lnTo>
                  <a:lnTo>
                    <a:pt x="1798" y="2313"/>
                  </a:lnTo>
                  <a:lnTo>
                    <a:pt x="1790" y="2362"/>
                  </a:lnTo>
                  <a:lnTo>
                    <a:pt x="1788" y="2411"/>
                  </a:lnTo>
                  <a:lnTo>
                    <a:pt x="1788" y="2413"/>
                  </a:lnTo>
                  <a:lnTo>
                    <a:pt x="1788" y="2414"/>
                  </a:lnTo>
                  <a:lnTo>
                    <a:pt x="1788" y="2415"/>
                  </a:lnTo>
                  <a:lnTo>
                    <a:pt x="1787" y="2560"/>
                  </a:lnTo>
                  <a:lnTo>
                    <a:pt x="1784" y="2586"/>
                  </a:lnTo>
                  <a:lnTo>
                    <a:pt x="1776" y="2612"/>
                  </a:lnTo>
                  <a:lnTo>
                    <a:pt x="1764" y="2634"/>
                  </a:lnTo>
                  <a:lnTo>
                    <a:pt x="1747" y="2654"/>
                  </a:lnTo>
                  <a:lnTo>
                    <a:pt x="1728" y="2670"/>
                  </a:lnTo>
                  <a:lnTo>
                    <a:pt x="1705" y="2682"/>
                  </a:lnTo>
                  <a:lnTo>
                    <a:pt x="1680" y="2690"/>
                  </a:lnTo>
                  <a:lnTo>
                    <a:pt x="1654" y="2692"/>
                  </a:lnTo>
                  <a:lnTo>
                    <a:pt x="1652" y="2692"/>
                  </a:lnTo>
                  <a:lnTo>
                    <a:pt x="1625" y="2689"/>
                  </a:lnTo>
                  <a:lnTo>
                    <a:pt x="1600" y="2681"/>
                  </a:lnTo>
                  <a:lnTo>
                    <a:pt x="1578" y="2669"/>
                  </a:lnTo>
                  <a:lnTo>
                    <a:pt x="1558" y="2652"/>
                  </a:lnTo>
                  <a:lnTo>
                    <a:pt x="1542" y="2632"/>
                  </a:lnTo>
                  <a:lnTo>
                    <a:pt x="1530" y="2610"/>
                  </a:lnTo>
                  <a:lnTo>
                    <a:pt x="1523" y="2584"/>
                  </a:lnTo>
                  <a:lnTo>
                    <a:pt x="1520" y="2557"/>
                  </a:lnTo>
                  <a:lnTo>
                    <a:pt x="1522" y="2411"/>
                  </a:lnTo>
                  <a:lnTo>
                    <a:pt x="1524" y="2349"/>
                  </a:lnTo>
                  <a:lnTo>
                    <a:pt x="1532" y="2287"/>
                  </a:lnTo>
                  <a:lnTo>
                    <a:pt x="1545" y="2229"/>
                  </a:lnTo>
                  <a:lnTo>
                    <a:pt x="1563" y="2171"/>
                  </a:lnTo>
                  <a:lnTo>
                    <a:pt x="1587" y="2116"/>
                  </a:lnTo>
                  <a:lnTo>
                    <a:pt x="1615" y="2063"/>
                  </a:lnTo>
                  <a:lnTo>
                    <a:pt x="1650" y="2011"/>
                  </a:lnTo>
                  <a:lnTo>
                    <a:pt x="1689" y="1960"/>
                  </a:lnTo>
                  <a:lnTo>
                    <a:pt x="1734" y="1911"/>
                  </a:lnTo>
                  <a:lnTo>
                    <a:pt x="1785" y="1862"/>
                  </a:lnTo>
                  <a:lnTo>
                    <a:pt x="1824" y="1824"/>
                  </a:lnTo>
                  <a:lnTo>
                    <a:pt x="1863" y="1783"/>
                  </a:lnTo>
                  <a:lnTo>
                    <a:pt x="1908" y="1728"/>
                  </a:lnTo>
                  <a:lnTo>
                    <a:pt x="1949" y="1670"/>
                  </a:lnTo>
                  <a:lnTo>
                    <a:pt x="1984" y="1609"/>
                  </a:lnTo>
                  <a:lnTo>
                    <a:pt x="2015" y="1546"/>
                  </a:lnTo>
                  <a:lnTo>
                    <a:pt x="2039" y="1483"/>
                  </a:lnTo>
                  <a:lnTo>
                    <a:pt x="2060" y="1416"/>
                  </a:lnTo>
                  <a:lnTo>
                    <a:pt x="2075" y="1350"/>
                  </a:lnTo>
                  <a:lnTo>
                    <a:pt x="2085" y="1283"/>
                  </a:lnTo>
                  <a:lnTo>
                    <a:pt x="2089" y="1215"/>
                  </a:lnTo>
                  <a:lnTo>
                    <a:pt x="2089" y="1147"/>
                  </a:lnTo>
                  <a:lnTo>
                    <a:pt x="2085" y="1080"/>
                  </a:lnTo>
                  <a:lnTo>
                    <a:pt x="2075" y="1011"/>
                  </a:lnTo>
                  <a:lnTo>
                    <a:pt x="2060" y="945"/>
                  </a:lnTo>
                  <a:lnTo>
                    <a:pt x="2040" y="879"/>
                  </a:lnTo>
                  <a:lnTo>
                    <a:pt x="2015" y="816"/>
                  </a:lnTo>
                  <a:lnTo>
                    <a:pt x="1985" y="753"/>
                  </a:lnTo>
                  <a:lnTo>
                    <a:pt x="1950" y="692"/>
                  </a:lnTo>
                  <a:lnTo>
                    <a:pt x="1909" y="634"/>
                  </a:lnTo>
                  <a:lnTo>
                    <a:pt x="1864" y="578"/>
                  </a:lnTo>
                  <a:lnTo>
                    <a:pt x="1815" y="526"/>
                  </a:lnTo>
                  <a:lnTo>
                    <a:pt x="1762" y="479"/>
                  </a:lnTo>
                  <a:lnTo>
                    <a:pt x="1706" y="436"/>
                  </a:lnTo>
                  <a:lnTo>
                    <a:pt x="1647" y="397"/>
                  </a:lnTo>
                  <a:lnTo>
                    <a:pt x="1586" y="363"/>
                  </a:lnTo>
                  <a:lnTo>
                    <a:pt x="1522" y="335"/>
                  </a:lnTo>
                  <a:lnTo>
                    <a:pt x="1456" y="310"/>
                  </a:lnTo>
                  <a:lnTo>
                    <a:pt x="1389" y="292"/>
                  </a:lnTo>
                  <a:lnTo>
                    <a:pt x="1320" y="278"/>
                  </a:lnTo>
                  <a:lnTo>
                    <a:pt x="1249" y="270"/>
                  </a:lnTo>
                  <a:lnTo>
                    <a:pt x="1178" y="266"/>
                  </a:lnTo>
                  <a:lnTo>
                    <a:pt x="1107" y="270"/>
                  </a:lnTo>
                  <a:lnTo>
                    <a:pt x="1037" y="278"/>
                  </a:lnTo>
                  <a:lnTo>
                    <a:pt x="968" y="292"/>
                  </a:lnTo>
                  <a:lnTo>
                    <a:pt x="901" y="310"/>
                  </a:lnTo>
                  <a:lnTo>
                    <a:pt x="835" y="335"/>
                  </a:lnTo>
                  <a:lnTo>
                    <a:pt x="771" y="363"/>
                  </a:lnTo>
                  <a:lnTo>
                    <a:pt x="709" y="397"/>
                  </a:lnTo>
                  <a:lnTo>
                    <a:pt x="650" y="436"/>
                  </a:lnTo>
                  <a:lnTo>
                    <a:pt x="594" y="479"/>
                  </a:lnTo>
                  <a:lnTo>
                    <a:pt x="541" y="526"/>
                  </a:lnTo>
                  <a:lnTo>
                    <a:pt x="493" y="578"/>
                  </a:lnTo>
                  <a:lnTo>
                    <a:pt x="446" y="634"/>
                  </a:lnTo>
                  <a:lnTo>
                    <a:pt x="407" y="692"/>
                  </a:lnTo>
                  <a:lnTo>
                    <a:pt x="371" y="753"/>
                  </a:lnTo>
                  <a:lnTo>
                    <a:pt x="341" y="816"/>
                  </a:lnTo>
                  <a:lnTo>
                    <a:pt x="316" y="880"/>
                  </a:lnTo>
                  <a:lnTo>
                    <a:pt x="296" y="945"/>
                  </a:lnTo>
                  <a:lnTo>
                    <a:pt x="280" y="1013"/>
                  </a:lnTo>
                  <a:lnTo>
                    <a:pt x="271" y="1080"/>
                  </a:lnTo>
                  <a:lnTo>
                    <a:pt x="265" y="1148"/>
                  </a:lnTo>
                  <a:lnTo>
                    <a:pt x="266" y="1216"/>
                  </a:lnTo>
                  <a:lnTo>
                    <a:pt x="271" y="1284"/>
                  </a:lnTo>
                  <a:lnTo>
                    <a:pt x="282" y="1352"/>
                  </a:lnTo>
                  <a:lnTo>
                    <a:pt x="296" y="1419"/>
                  </a:lnTo>
                  <a:lnTo>
                    <a:pt x="317" y="1484"/>
                  </a:lnTo>
                  <a:lnTo>
                    <a:pt x="342" y="1549"/>
                  </a:lnTo>
                  <a:lnTo>
                    <a:pt x="373" y="1611"/>
                  </a:lnTo>
                  <a:lnTo>
                    <a:pt x="408" y="1672"/>
                  </a:lnTo>
                  <a:lnTo>
                    <a:pt x="449" y="1730"/>
                  </a:lnTo>
                  <a:lnTo>
                    <a:pt x="495" y="1785"/>
                  </a:lnTo>
                  <a:lnTo>
                    <a:pt x="532" y="1825"/>
                  </a:lnTo>
                  <a:lnTo>
                    <a:pt x="572" y="1862"/>
                  </a:lnTo>
                  <a:lnTo>
                    <a:pt x="622" y="1912"/>
                  </a:lnTo>
                  <a:lnTo>
                    <a:pt x="669" y="1962"/>
                  </a:lnTo>
                  <a:lnTo>
                    <a:pt x="709" y="2013"/>
                  </a:lnTo>
                  <a:lnTo>
                    <a:pt x="743" y="2066"/>
                  </a:lnTo>
                  <a:lnTo>
                    <a:pt x="772" y="2120"/>
                  </a:lnTo>
                  <a:lnTo>
                    <a:pt x="796" y="2176"/>
                  </a:lnTo>
                  <a:lnTo>
                    <a:pt x="814" y="2234"/>
                  </a:lnTo>
                  <a:lnTo>
                    <a:pt x="827" y="2294"/>
                  </a:lnTo>
                  <a:lnTo>
                    <a:pt x="835" y="2355"/>
                  </a:lnTo>
                  <a:lnTo>
                    <a:pt x="837" y="2419"/>
                  </a:lnTo>
                  <a:lnTo>
                    <a:pt x="837" y="2420"/>
                  </a:lnTo>
                  <a:lnTo>
                    <a:pt x="835" y="2559"/>
                  </a:lnTo>
                  <a:lnTo>
                    <a:pt x="832" y="2585"/>
                  </a:lnTo>
                  <a:lnTo>
                    <a:pt x="824" y="2611"/>
                  </a:lnTo>
                  <a:lnTo>
                    <a:pt x="812" y="2633"/>
                  </a:lnTo>
                  <a:lnTo>
                    <a:pt x="795" y="2652"/>
                  </a:lnTo>
                  <a:lnTo>
                    <a:pt x="776" y="2668"/>
                  </a:lnTo>
                  <a:lnTo>
                    <a:pt x="753" y="2680"/>
                  </a:lnTo>
                  <a:lnTo>
                    <a:pt x="728" y="2688"/>
                  </a:lnTo>
                  <a:lnTo>
                    <a:pt x="702" y="2691"/>
                  </a:lnTo>
                  <a:lnTo>
                    <a:pt x="701" y="2691"/>
                  </a:lnTo>
                  <a:lnTo>
                    <a:pt x="673" y="2688"/>
                  </a:lnTo>
                  <a:lnTo>
                    <a:pt x="649" y="2680"/>
                  </a:lnTo>
                  <a:lnTo>
                    <a:pt x="626" y="2667"/>
                  </a:lnTo>
                  <a:lnTo>
                    <a:pt x="607" y="2650"/>
                  </a:lnTo>
                  <a:lnTo>
                    <a:pt x="591" y="2630"/>
                  </a:lnTo>
                  <a:lnTo>
                    <a:pt x="578" y="2607"/>
                  </a:lnTo>
                  <a:lnTo>
                    <a:pt x="571" y="2583"/>
                  </a:lnTo>
                  <a:lnTo>
                    <a:pt x="569" y="2556"/>
                  </a:lnTo>
                  <a:lnTo>
                    <a:pt x="570" y="2417"/>
                  </a:lnTo>
                  <a:lnTo>
                    <a:pt x="567" y="2366"/>
                  </a:lnTo>
                  <a:lnTo>
                    <a:pt x="560" y="2318"/>
                  </a:lnTo>
                  <a:lnTo>
                    <a:pt x="547" y="2273"/>
                  </a:lnTo>
                  <a:lnTo>
                    <a:pt x="528" y="2229"/>
                  </a:lnTo>
                  <a:lnTo>
                    <a:pt x="504" y="2186"/>
                  </a:lnTo>
                  <a:lnTo>
                    <a:pt x="473" y="2144"/>
                  </a:lnTo>
                  <a:lnTo>
                    <a:pt x="437" y="2102"/>
                  </a:lnTo>
                  <a:lnTo>
                    <a:pt x="394" y="2061"/>
                  </a:lnTo>
                  <a:lnTo>
                    <a:pt x="343" y="2013"/>
                  </a:lnTo>
                  <a:lnTo>
                    <a:pt x="295" y="1962"/>
                  </a:lnTo>
                  <a:lnTo>
                    <a:pt x="245" y="1902"/>
                  </a:lnTo>
                  <a:lnTo>
                    <a:pt x="199" y="1839"/>
                  </a:lnTo>
                  <a:lnTo>
                    <a:pt x="158" y="1774"/>
                  </a:lnTo>
                  <a:lnTo>
                    <a:pt x="122" y="1706"/>
                  </a:lnTo>
                  <a:lnTo>
                    <a:pt x="90" y="1637"/>
                  </a:lnTo>
                  <a:lnTo>
                    <a:pt x="63" y="1564"/>
                  </a:lnTo>
                  <a:lnTo>
                    <a:pt x="41" y="1490"/>
                  </a:lnTo>
                  <a:lnTo>
                    <a:pt x="23" y="1415"/>
                  </a:lnTo>
                  <a:lnTo>
                    <a:pt x="10" y="1338"/>
                  </a:lnTo>
                  <a:lnTo>
                    <a:pt x="2" y="1261"/>
                  </a:lnTo>
                  <a:lnTo>
                    <a:pt x="0" y="1182"/>
                  </a:lnTo>
                  <a:lnTo>
                    <a:pt x="2" y="1104"/>
                  </a:lnTo>
                  <a:lnTo>
                    <a:pt x="10" y="1026"/>
                  </a:lnTo>
                  <a:lnTo>
                    <a:pt x="22" y="950"/>
                  </a:lnTo>
                  <a:lnTo>
                    <a:pt x="40" y="874"/>
                  </a:lnTo>
                  <a:lnTo>
                    <a:pt x="62" y="800"/>
                  </a:lnTo>
                  <a:lnTo>
                    <a:pt x="88" y="728"/>
                  </a:lnTo>
                  <a:lnTo>
                    <a:pt x="120" y="658"/>
                  </a:lnTo>
                  <a:lnTo>
                    <a:pt x="156" y="590"/>
                  </a:lnTo>
                  <a:lnTo>
                    <a:pt x="197" y="524"/>
                  </a:lnTo>
                  <a:lnTo>
                    <a:pt x="242" y="461"/>
                  </a:lnTo>
                  <a:lnTo>
                    <a:pt x="291" y="402"/>
                  </a:lnTo>
                  <a:lnTo>
                    <a:pt x="350" y="340"/>
                  </a:lnTo>
                  <a:lnTo>
                    <a:pt x="411" y="283"/>
                  </a:lnTo>
                  <a:lnTo>
                    <a:pt x="477" y="231"/>
                  </a:lnTo>
                  <a:lnTo>
                    <a:pt x="545" y="184"/>
                  </a:lnTo>
                  <a:lnTo>
                    <a:pt x="617" y="142"/>
                  </a:lnTo>
                  <a:lnTo>
                    <a:pt x="692" y="105"/>
                  </a:lnTo>
                  <a:lnTo>
                    <a:pt x="769" y="74"/>
                  </a:lnTo>
                  <a:lnTo>
                    <a:pt x="847" y="47"/>
                  </a:lnTo>
                  <a:lnTo>
                    <a:pt x="927" y="26"/>
                  </a:lnTo>
                  <a:lnTo>
                    <a:pt x="1010" y="12"/>
                  </a:lnTo>
                  <a:lnTo>
                    <a:pt x="1093" y="3"/>
                  </a:lnTo>
                  <a:lnTo>
                    <a:pt x="1177" y="0"/>
                  </a:lnTo>
                  <a:close/>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15" name="Google Shape;715;p25"/>
            <p:cNvSpPr/>
            <p:nvPr/>
          </p:nvSpPr>
          <p:spPr>
            <a:xfrm>
              <a:off x="1691" y="1203"/>
              <a:ext cx="304" cy="67"/>
            </a:xfrm>
            <a:custGeom>
              <a:rect b="b" l="l" r="r" t="t"/>
              <a:pathLst>
                <a:path extrusionOk="0" h="268" w="1217">
                  <a:moveTo>
                    <a:pt x="133" y="0"/>
                  </a:moveTo>
                  <a:lnTo>
                    <a:pt x="1084" y="0"/>
                  </a:lnTo>
                  <a:lnTo>
                    <a:pt x="1110" y="4"/>
                  </a:lnTo>
                  <a:lnTo>
                    <a:pt x="1136" y="11"/>
                  </a:lnTo>
                  <a:lnTo>
                    <a:pt x="1158" y="23"/>
                  </a:lnTo>
                  <a:lnTo>
                    <a:pt x="1177" y="40"/>
                  </a:lnTo>
                  <a:lnTo>
                    <a:pt x="1194" y="60"/>
                  </a:lnTo>
                  <a:lnTo>
                    <a:pt x="1207" y="83"/>
                  </a:lnTo>
                  <a:lnTo>
                    <a:pt x="1215" y="107"/>
                  </a:lnTo>
                  <a:lnTo>
                    <a:pt x="1217" y="135"/>
                  </a:lnTo>
                  <a:lnTo>
                    <a:pt x="1215" y="161"/>
                  </a:lnTo>
                  <a:lnTo>
                    <a:pt x="1207" y="186"/>
                  </a:lnTo>
                  <a:lnTo>
                    <a:pt x="1195" y="209"/>
                  </a:lnTo>
                  <a:lnTo>
                    <a:pt x="1178" y="229"/>
                  </a:lnTo>
                  <a:lnTo>
                    <a:pt x="1159" y="245"/>
                  </a:lnTo>
                  <a:lnTo>
                    <a:pt x="1136" y="257"/>
                  </a:lnTo>
                  <a:lnTo>
                    <a:pt x="1111" y="264"/>
                  </a:lnTo>
                  <a:lnTo>
                    <a:pt x="1085" y="268"/>
                  </a:lnTo>
                  <a:lnTo>
                    <a:pt x="133" y="268"/>
                  </a:lnTo>
                  <a:lnTo>
                    <a:pt x="106" y="264"/>
                  </a:lnTo>
                  <a:lnTo>
                    <a:pt x="81" y="257"/>
                  </a:lnTo>
                  <a:lnTo>
                    <a:pt x="58" y="245"/>
                  </a:lnTo>
                  <a:lnTo>
                    <a:pt x="39" y="228"/>
                  </a:lnTo>
                  <a:lnTo>
                    <a:pt x="23" y="208"/>
                  </a:lnTo>
                  <a:lnTo>
                    <a:pt x="9" y="186"/>
                  </a:lnTo>
                  <a:lnTo>
                    <a:pt x="2" y="161"/>
                  </a:lnTo>
                  <a:lnTo>
                    <a:pt x="0" y="135"/>
                  </a:lnTo>
                  <a:lnTo>
                    <a:pt x="2" y="107"/>
                  </a:lnTo>
                  <a:lnTo>
                    <a:pt x="9" y="83"/>
                  </a:lnTo>
                  <a:lnTo>
                    <a:pt x="23" y="60"/>
                  </a:lnTo>
                  <a:lnTo>
                    <a:pt x="39" y="40"/>
                  </a:lnTo>
                  <a:lnTo>
                    <a:pt x="58" y="23"/>
                  </a:lnTo>
                  <a:lnTo>
                    <a:pt x="81" y="11"/>
                  </a:lnTo>
                  <a:lnTo>
                    <a:pt x="106" y="4"/>
                  </a:lnTo>
                  <a:lnTo>
                    <a:pt x="133" y="0"/>
                  </a:lnTo>
                  <a:close/>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16" name="Google Shape;716;p25"/>
            <p:cNvSpPr/>
            <p:nvPr/>
          </p:nvSpPr>
          <p:spPr>
            <a:xfrm>
              <a:off x="1746" y="1314"/>
              <a:ext cx="195" cy="67"/>
            </a:xfrm>
            <a:custGeom>
              <a:rect b="b" l="l" r="r" t="t"/>
              <a:pathLst>
                <a:path extrusionOk="0" h="267" w="780">
                  <a:moveTo>
                    <a:pt x="133" y="0"/>
                  </a:moveTo>
                  <a:lnTo>
                    <a:pt x="646" y="0"/>
                  </a:lnTo>
                  <a:lnTo>
                    <a:pt x="673" y="3"/>
                  </a:lnTo>
                  <a:lnTo>
                    <a:pt x="699" y="11"/>
                  </a:lnTo>
                  <a:lnTo>
                    <a:pt x="721" y="23"/>
                  </a:lnTo>
                  <a:lnTo>
                    <a:pt x="741" y="39"/>
                  </a:lnTo>
                  <a:lnTo>
                    <a:pt x="757" y="59"/>
                  </a:lnTo>
                  <a:lnTo>
                    <a:pt x="769" y="81"/>
                  </a:lnTo>
                  <a:lnTo>
                    <a:pt x="777" y="106"/>
                  </a:lnTo>
                  <a:lnTo>
                    <a:pt x="780" y="133"/>
                  </a:lnTo>
                  <a:lnTo>
                    <a:pt x="777" y="160"/>
                  </a:lnTo>
                  <a:lnTo>
                    <a:pt x="769" y="185"/>
                  </a:lnTo>
                  <a:lnTo>
                    <a:pt x="757" y="208"/>
                  </a:lnTo>
                  <a:lnTo>
                    <a:pt x="741" y="227"/>
                  </a:lnTo>
                  <a:lnTo>
                    <a:pt x="721" y="244"/>
                  </a:lnTo>
                  <a:lnTo>
                    <a:pt x="699" y="256"/>
                  </a:lnTo>
                  <a:lnTo>
                    <a:pt x="673" y="264"/>
                  </a:lnTo>
                  <a:lnTo>
                    <a:pt x="646" y="267"/>
                  </a:lnTo>
                  <a:lnTo>
                    <a:pt x="133" y="267"/>
                  </a:lnTo>
                  <a:lnTo>
                    <a:pt x="106" y="264"/>
                  </a:lnTo>
                  <a:lnTo>
                    <a:pt x="82" y="256"/>
                  </a:lnTo>
                  <a:lnTo>
                    <a:pt x="59" y="244"/>
                  </a:lnTo>
                  <a:lnTo>
                    <a:pt x="39" y="227"/>
                  </a:lnTo>
                  <a:lnTo>
                    <a:pt x="22" y="208"/>
                  </a:lnTo>
                  <a:lnTo>
                    <a:pt x="10" y="185"/>
                  </a:lnTo>
                  <a:lnTo>
                    <a:pt x="3" y="160"/>
                  </a:lnTo>
                  <a:lnTo>
                    <a:pt x="0" y="133"/>
                  </a:lnTo>
                  <a:lnTo>
                    <a:pt x="3" y="106"/>
                  </a:lnTo>
                  <a:lnTo>
                    <a:pt x="10" y="81"/>
                  </a:lnTo>
                  <a:lnTo>
                    <a:pt x="22" y="59"/>
                  </a:lnTo>
                  <a:lnTo>
                    <a:pt x="39" y="39"/>
                  </a:lnTo>
                  <a:lnTo>
                    <a:pt x="59" y="23"/>
                  </a:lnTo>
                  <a:lnTo>
                    <a:pt x="82" y="11"/>
                  </a:lnTo>
                  <a:lnTo>
                    <a:pt x="106" y="3"/>
                  </a:lnTo>
                  <a:lnTo>
                    <a:pt x="133" y="0"/>
                  </a:lnTo>
                  <a:close/>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17" name="Google Shape;717;p25"/>
            <p:cNvSpPr/>
            <p:nvPr/>
          </p:nvSpPr>
          <p:spPr>
            <a:xfrm>
              <a:off x="1718" y="764"/>
              <a:ext cx="159" cy="384"/>
            </a:xfrm>
            <a:custGeom>
              <a:rect b="b" l="l" r="r" t="t"/>
              <a:pathLst>
                <a:path extrusionOk="0" h="1533" w="636">
                  <a:moveTo>
                    <a:pt x="134" y="0"/>
                  </a:moveTo>
                  <a:lnTo>
                    <a:pt x="160" y="2"/>
                  </a:lnTo>
                  <a:lnTo>
                    <a:pt x="184" y="9"/>
                  </a:lnTo>
                  <a:lnTo>
                    <a:pt x="207" y="22"/>
                  </a:lnTo>
                  <a:lnTo>
                    <a:pt x="228" y="38"/>
                  </a:lnTo>
                  <a:lnTo>
                    <a:pt x="596" y="407"/>
                  </a:lnTo>
                  <a:lnTo>
                    <a:pt x="608" y="421"/>
                  </a:lnTo>
                  <a:lnTo>
                    <a:pt x="619" y="439"/>
                  </a:lnTo>
                  <a:lnTo>
                    <a:pt x="628" y="460"/>
                  </a:lnTo>
                  <a:lnTo>
                    <a:pt x="634" y="484"/>
                  </a:lnTo>
                  <a:lnTo>
                    <a:pt x="636" y="512"/>
                  </a:lnTo>
                  <a:lnTo>
                    <a:pt x="636" y="1399"/>
                  </a:lnTo>
                  <a:lnTo>
                    <a:pt x="633" y="1426"/>
                  </a:lnTo>
                  <a:lnTo>
                    <a:pt x="625" y="1452"/>
                  </a:lnTo>
                  <a:lnTo>
                    <a:pt x="613" y="1474"/>
                  </a:lnTo>
                  <a:lnTo>
                    <a:pt x="596" y="1493"/>
                  </a:lnTo>
                  <a:lnTo>
                    <a:pt x="576" y="1510"/>
                  </a:lnTo>
                  <a:lnTo>
                    <a:pt x="554" y="1522"/>
                  </a:lnTo>
                  <a:lnTo>
                    <a:pt x="529" y="1530"/>
                  </a:lnTo>
                  <a:lnTo>
                    <a:pt x="502" y="1533"/>
                  </a:lnTo>
                  <a:lnTo>
                    <a:pt x="475" y="1530"/>
                  </a:lnTo>
                  <a:lnTo>
                    <a:pt x="450" y="1522"/>
                  </a:lnTo>
                  <a:lnTo>
                    <a:pt x="428" y="1510"/>
                  </a:lnTo>
                  <a:lnTo>
                    <a:pt x="408" y="1493"/>
                  </a:lnTo>
                  <a:lnTo>
                    <a:pt x="392" y="1474"/>
                  </a:lnTo>
                  <a:lnTo>
                    <a:pt x="380" y="1452"/>
                  </a:lnTo>
                  <a:lnTo>
                    <a:pt x="372" y="1426"/>
                  </a:lnTo>
                  <a:lnTo>
                    <a:pt x="369" y="1399"/>
                  </a:lnTo>
                  <a:lnTo>
                    <a:pt x="369" y="557"/>
                  </a:lnTo>
                  <a:lnTo>
                    <a:pt x="40" y="228"/>
                  </a:lnTo>
                  <a:lnTo>
                    <a:pt x="22" y="207"/>
                  </a:lnTo>
                  <a:lnTo>
                    <a:pt x="10" y="183"/>
                  </a:lnTo>
                  <a:lnTo>
                    <a:pt x="2" y="158"/>
                  </a:lnTo>
                  <a:lnTo>
                    <a:pt x="0" y="133"/>
                  </a:lnTo>
                  <a:lnTo>
                    <a:pt x="2" y="107"/>
                  </a:lnTo>
                  <a:lnTo>
                    <a:pt x="10" y="82"/>
                  </a:lnTo>
                  <a:lnTo>
                    <a:pt x="22" y="59"/>
                  </a:lnTo>
                  <a:lnTo>
                    <a:pt x="40" y="38"/>
                  </a:lnTo>
                  <a:lnTo>
                    <a:pt x="61" y="22"/>
                  </a:lnTo>
                  <a:lnTo>
                    <a:pt x="84" y="9"/>
                  </a:lnTo>
                  <a:lnTo>
                    <a:pt x="108" y="2"/>
                  </a:lnTo>
                  <a:lnTo>
                    <a:pt x="134" y="0"/>
                  </a:lnTo>
                  <a:close/>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18" name="Google Shape;718;p25"/>
            <p:cNvSpPr/>
            <p:nvPr/>
          </p:nvSpPr>
          <p:spPr>
            <a:xfrm>
              <a:off x="1884" y="764"/>
              <a:ext cx="85" cy="85"/>
            </a:xfrm>
            <a:custGeom>
              <a:rect b="b" l="l" r="r" t="t"/>
              <a:pathLst>
                <a:path extrusionOk="0" h="338" w="337">
                  <a:moveTo>
                    <a:pt x="204" y="0"/>
                  </a:moveTo>
                  <a:lnTo>
                    <a:pt x="230" y="2"/>
                  </a:lnTo>
                  <a:lnTo>
                    <a:pt x="254" y="10"/>
                  </a:lnTo>
                  <a:lnTo>
                    <a:pt x="277" y="22"/>
                  </a:lnTo>
                  <a:lnTo>
                    <a:pt x="298" y="38"/>
                  </a:lnTo>
                  <a:lnTo>
                    <a:pt x="315" y="59"/>
                  </a:lnTo>
                  <a:lnTo>
                    <a:pt x="327" y="83"/>
                  </a:lnTo>
                  <a:lnTo>
                    <a:pt x="335" y="108"/>
                  </a:lnTo>
                  <a:lnTo>
                    <a:pt x="337" y="133"/>
                  </a:lnTo>
                  <a:lnTo>
                    <a:pt x="335" y="159"/>
                  </a:lnTo>
                  <a:lnTo>
                    <a:pt x="327" y="184"/>
                  </a:lnTo>
                  <a:lnTo>
                    <a:pt x="315" y="207"/>
                  </a:lnTo>
                  <a:lnTo>
                    <a:pt x="298" y="228"/>
                  </a:lnTo>
                  <a:lnTo>
                    <a:pt x="227" y="298"/>
                  </a:lnTo>
                  <a:lnTo>
                    <a:pt x="206" y="316"/>
                  </a:lnTo>
                  <a:lnTo>
                    <a:pt x="183" y="328"/>
                  </a:lnTo>
                  <a:lnTo>
                    <a:pt x="158" y="335"/>
                  </a:lnTo>
                  <a:lnTo>
                    <a:pt x="133" y="338"/>
                  </a:lnTo>
                  <a:lnTo>
                    <a:pt x="107" y="334"/>
                  </a:lnTo>
                  <a:lnTo>
                    <a:pt x="83" y="328"/>
                  </a:lnTo>
                  <a:lnTo>
                    <a:pt x="60" y="316"/>
                  </a:lnTo>
                  <a:lnTo>
                    <a:pt x="39" y="298"/>
                  </a:lnTo>
                  <a:lnTo>
                    <a:pt x="22" y="277"/>
                  </a:lnTo>
                  <a:lnTo>
                    <a:pt x="10" y="254"/>
                  </a:lnTo>
                  <a:lnTo>
                    <a:pt x="3" y="229"/>
                  </a:lnTo>
                  <a:lnTo>
                    <a:pt x="0" y="203"/>
                  </a:lnTo>
                  <a:lnTo>
                    <a:pt x="3" y="178"/>
                  </a:lnTo>
                  <a:lnTo>
                    <a:pt x="10" y="153"/>
                  </a:lnTo>
                  <a:lnTo>
                    <a:pt x="22" y="130"/>
                  </a:lnTo>
                  <a:lnTo>
                    <a:pt x="39" y="109"/>
                  </a:lnTo>
                  <a:lnTo>
                    <a:pt x="110" y="38"/>
                  </a:lnTo>
                  <a:lnTo>
                    <a:pt x="131" y="22"/>
                  </a:lnTo>
                  <a:lnTo>
                    <a:pt x="154" y="10"/>
                  </a:lnTo>
                  <a:lnTo>
                    <a:pt x="179" y="2"/>
                  </a:lnTo>
                  <a:lnTo>
                    <a:pt x="204" y="0"/>
                  </a:lnTo>
                  <a:close/>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719" name="Google Shape;719;p25"/>
          <p:cNvSpPr/>
          <p:nvPr/>
        </p:nvSpPr>
        <p:spPr>
          <a:xfrm>
            <a:off x="6022810" y="2948910"/>
            <a:ext cx="301790" cy="5996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20" name="Google Shape;720;p25"/>
          <p:cNvSpPr/>
          <p:nvPr/>
        </p:nvSpPr>
        <p:spPr>
          <a:xfrm rot="-5400000">
            <a:off x="364448" y="6192129"/>
            <a:ext cx="402772" cy="402772"/>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721" name="Google Shape;721;p25"/>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722" name="Google Shape;722;p25"/>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cxnSp>
        <p:nvCxnSpPr>
          <p:cNvPr id="723" name="Google Shape;723;p25"/>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724" name="Google Shape;724;p25"/>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25" name="Google Shape;725;p25"/>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26" name="Google Shape;726;p25"/>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pic>
        <p:nvPicPr>
          <p:cNvPr id="727" name="Google Shape;727;p25"/>
          <p:cNvPicPr preferRelativeResize="0"/>
          <p:nvPr>
            <p:ph idx="4" type="pic"/>
          </p:nvPr>
        </p:nvPicPr>
        <p:blipFill rotWithShape="1">
          <a:blip r:embed="rId4">
            <a:alphaModFix/>
          </a:blip>
          <a:srcRect b="0" l="31498" r="31498" t="0"/>
          <a:stretch/>
        </p:blipFill>
        <p:spPr>
          <a:xfrm>
            <a:off x="8754834" y="1031188"/>
            <a:ext cx="2608415" cy="4646902"/>
          </a:xfrm>
          <a:prstGeom prst="rect">
            <a:avLst/>
          </a:prstGeom>
          <a:noFill/>
          <a:ln>
            <a:noFill/>
          </a:ln>
        </p:spPr>
      </p:pic>
      <p:sp>
        <p:nvSpPr>
          <p:cNvPr id="728" name="Google Shape;728;p25"/>
          <p:cNvSpPr txBox="1"/>
          <p:nvPr/>
        </p:nvSpPr>
        <p:spPr>
          <a:xfrm>
            <a:off x="455274" y="263099"/>
            <a:ext cx="3866529"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Convenios Internacionales (OIT 100 y 111)</a:t>
            </a:r>
            <a:endParaRPr/>
          </a:p>
        </p:txBody>
      </p:sp>
      <p:cxnSp>
        <p:nvCxnSpPr>
          <p:cNvPr id="729" name="Google Shape;729;p25"/>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sp>
        <p:nvSpPr>
          <p:cNvPr id="730" name="Google Shape;730;p25"/>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731" name="Google Shape;731;p25"/>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732" name="Google Shape;732;p25"/>
          <p:cNvPicPr preferRelativeResize="0"/>
          <p:nvPr/>
        </p:nvPicPr>
        <p:blipFill rotWithShape="1">
          <a:blip r:embed="rId5">
            <a:alphaModFix/>
          </a:blip>
          <a:srcRect b="0" l="0" r="0" t="0"/>
          <a:stretch/>
        </p:blipFill>
        <p:spPr>
          <a:xfrm>
            <a:off x="10351499" y="176461"/>
            <a:ext cx="1666771" cy="399331"/>
          </a:xfrm>
          <a:prstGeom prst="rect">
            <a:avLst/>
          </a:prstGeom>
          <a:noFill/>
          <a:ln>
            <a:noFill/>
          </a:ln>
        </p:spPr>
      </p:pic>
      <p:sp>
        <p:nvSpPr>
          <p:cNvPr id="733" name="Google Shape;733;p25"/>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7" name="Shape 737"/>
        <p:cNvGrpSpPr/>
        <p:nvPr/>
      </p:nvGrpSpPr>
      <p:grpSpPr>
        <a:xfrm>
          <a:off x="0" y="0"/>
          <a:ext cx="0" cy="0"/>
          <a:chOff x="0" y="0"/>
          <a:chExt cx="0" cy="0"/>
        </a:xfrm>
      </p:grpSpPr>
      <p:pic>
        <p:nvPicPr>
          <p:cNvPr id="738" name="Google Shape;738;p26"/>
          <p:cNvPicPr preferRelativeResize="0"/>
          <p:nvPr>
            <p:ph idx="2" type="pic"/>
          </p:nvPr>
        </p:nvPicPr>
        <p:blipFill rotWithShape="1">
          <a:blip r:embed="rId3">
            <a:alphaModFix/>
          </a:blip>
          <a:srcRect b="8713" l="0" r="0" t="8713"/>
          <a:stretch/>
        </p:blipFill>
        <p:spPr>
          <a:xfrm>
            <a:off x="2888479" y="3488687"/>
            <a:ext cx="3781731" cy="2405640"/>
          </a:xfrm>
          <a:prstGeom prst="rect">
            <a:avLst/>
          </a:prstGeom>
          <a:noFill/>
          <a:ln>
            <a:noFill/>
          </a:ln>
        </p:spPr>
      </p:pic>
      <p:pic>
        <p:nvPicPr>
          <p:cNvPr id="739" name="Google Shape;739;p26"/>
          <p:cNvPicPr preferRelativeResize="0"/>
          <p:nvPr>
            <p:ph idx="3" type="pic"/>
          </p:nvPr>
        </p:nvPicPr>
        <p:blipFill rotWithShape="1">
          <a:blip r:embed="rId4">
            <a:alphaModFix/>
          </a:blip>
          <a:srcRect b="2291" l="0" r="0" t="2291"/>
          <a:stretch/>
        </p:blipFill>
        <p:spPr>
          <a:xfrm>
            <a:off x="7074838" y="3528425"/>
            <a:ext cx="3781731" cy="2405640"/>
          </a:xfrm>
          <a:prstGeom prst="rect">
            <a:avLst/>
          </a:prstGeom>
          <a:noFill/>
          <a:ln>
            <a:noFill/>
          </a:ln>
        </p:spPr>
      </p:pic>
      <p:sp>
        <p:nvSpPr>
          <p:cNvPr id="740" name="Google Shape;740;p26"/>
          <p:cNvSpPr txBox="1"/>
          <p:nvPr/>
        </p:nvSpPr>
        <p:spPr>
          <a:xfrm rot="-5400000">
            <a:off x="-678381" y="2669706"/>
            <a:ext cx="4748188" cy="156966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200">
                <a:solidFill>
                  <a:schemeClr val="accent4"/>
                </a:solidFill>
                <a:latin typeface="Playfair Display"/>
                <a:ea typeface="Playfair Display"/>
                <a:cs typeface="Playfair Display"/>
                <a:sym typeface="Playfair Display"/>
              </a:rPr>
              <a:t>4. Relación </a:t>
            </a:r>
            <a:r>
              <a:rPr b="1" lang="en-US" sz="3200">
                <a:solidFill>
                  <a:schemeClr val="lt1"/>
                </a:solidFill>
                <a:latin typeface="Playfair Display"/>
                <a:ea typeface="Playfair Display"/>
                <a:cs typeface="Playfair Display"/>
                <a:sym typeface="Playfair Display"/>
              </a:rPr>
              <a:t>con la Constitución </a:t>
            </a:r>
            <a:r>
              <a:rPr b="1" lang="en-US" sz="3200">
                <a:solidFill>
                  <a:srgbClr val="A5A5A5"/>
                </a:solidFill>
                <a:latin typeface="Playfair Display"/>
                <a:ea typeface="Playfair Display"/>
                <a:cs typeface="Playfair Display"/>
                <a:sym typeface="Playfair Display"/>
              </a:rPr>
              <a:t>del Ecuador</a:t>
            </a:r>
            <a:endParaRPr b="1" sz="3200">
              <a:solidFill>
                <a:srgbClr val="A5A5A5"/>
              </a:solidFill>
              <a:latin typeface="Playfair Display"/>
              <a:ea typeface="Playfair Display"/>
              <a:cs typeface="Playfair Display"/>
              <a:sym typeface="Playfair Display"/>
            </a:endParaRPr>
          </a:p>
        </p:txBody>
      </p:sp>
      <p:sp>
        <p:nvSpPr>
          <p:cNvPr id="741" name="Google Shape;741;p26"/>
          <p:cNvSpPr/>
          <p:nvPr/>
        </p:nvSpPr>
        <p:spPr>
          <a:xfrm>
            <a:off x="3353156" y="2883743"/>
            <a:ext cx="505919" cy="12748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42" name="Google Shape;742;p26"/>
          <p:cNvSpPr/>
          <p:nvPr/>
        </p:nvSpPr>
        <p:spPr>
          <a:xfrm>
            <a:off x="7074838" y="1058980"/>
            <a:ext cx="3944511" cy="2732928"/>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US" sz="1050">
                <a:solidFill>
                  <a:schemeClr val="lt1"/>
                </a:solidFill>
                <a:latin typeface="Arial"/>
                <a:ea typeface="Arial"/>
                <a:cs typeface="Arial"/>
                <a:sym typeface="Arial"/>
              </a:rPr>
              <a:t>Además, el artículo 11.3 señala:</a:t>
            </a:r>
            <a:endParaRPr/>
          </a:p>
          <a:p>
            <a:pPr indent="0" lvl="1" marL="457200" marR="0" rtl="0" algn="l">
              <a:lnSpc>
                <a:spcPct val="150000"/>
              </a:lnSpc>
              <a:spcBef>
                <a:spcPts val="0"/>
              </a:spcBef>
              <a:spcAft>
                <a:spcPts val="0"/>
              </a:spcAft>
              <a:buNone/>
            </a:pPr>
            <a:r>
              <a:rPr b="1" i="1" lang="en-US" sz="1050" u="none" cap="none" strike="noStrike">
                <a:solidFill>
                  <a:schemeClr val="lt1"/>
                </a:solidFill>
                <a:latin typeface="Arial"/>
                <a:ea typeface="Arial"/>
                <a:cs typeface="Arial"/>
                <a:sym typeface="Arial"/>
              </a:rPr>
              <a:t>“Los derechos y garantías establecidos en la Constitución y en los instrumentos internacionales de derechos humanos serán de directa e inmediata aplicación por y ante cualquier servidor público, administrativo o judicial.”</a:t>
            </a:r>
            <a:endParaRPr/>
          </a:p>
          <a:p>
            <a:pPr indent="0" lvl="0" marL="0" marR="0" rtl="0" algn="l">
              <a:lnSpc>
                <a:spcPct val="150000"/>
              </a:lnSpc>
              <a:spcBef>
                <a:spcPts val="0"/>
              </a:spcBef>
              <a:spcAft>
                <a:spcPts val="0"/>
              </a:spcAft>
              <a:buNone/>
            </a:pPr>
            <a:r>
              <a:rPr b="1" lang="en-US" sz="1050">
                <a:solidFill>
                  <a:schemeClr val="lt1"/>
                </a:solidFill>
                <a:latin typeface="Arial"/>
                <a:ea typeface="Arial"/>
                <a:cs typeface="Arial"/>
                <a:sym typeface="Arial"/>
              </a:rPr>
              <a:t>Esto implica que los convenios pueden ser invocados directamente ante jueces, inspectores de trabajo y autoridades administrativas.</a:t>
            </a:r>
            <a:endParaRPr/>
          </a:p>
          <a:p>
            <a:pPr indent="0" lvl="0" marL="0" marR="0" rtl="0" algn="l">
              <a:lnSpc>
                <a:spcPct val="150000"/>
              </a:lnSpc>
              <a:spcBef>
                <a:spcPts val="0"/>
              </a:spcBef>
              <a:spcAft>
                <a:spcPts val="0"/>
              </a:spcAft>
              <a:buNone/>
            </a:pPr>
            <a:br>
              <a:rPr b="1" lang="en-US" sz="1050">
                <a:solidFill>
                  <a:schemeClr val="lt1"/>
                </a:solidFill>
                <a:latin typeface="Arial"/>
                <a:ea typeface="Arial"/>
                <a:cs typeface="Arial"/>
                <a:sym typeface="Arial"/>
              </a:rPr>
            </a:br>
            <a:endParaRPr b="1" sz="1050">
              <a:solidFill>
                <a:schemeClr val="lt1"/>
              </a:solidFill>
              <a:latin typeface="Arial"/>
              <a:ea typeface="Arial"/>
              <a:cs typeface="Arial"/>
              <a:sym typeface="Arial"/>
            </a:endParaRPr>
          </a:p>
        </p:txBody>
      </p:sp>
      <p:sp>
        <p:nvSpPr>
          <p:cNvPr id="743" name="Google Shape;743;p26"/>
          <p:cNvSpPr/>
          <p:nvPr/>
        </p:nvSpPr>
        <p:spPr>
          <a:xfrm>
            <a:off x="3248764" y="1579961"/>
            <a:ext cx="3190259"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lt1"/>
                </a:solidFill>
                <a:latin typeface="Arial"/>
                <a:ea typeface="Arial"/>
                <a:cs typeface="Arial"/>
                <a:sym typeface="Arial"/>
              </a:rPr>
              <a:t>Los Convenios 100 y 111 tienen jerarquía constitucional conforme al artículo 417 de la Constitución, que establece que los tratados internacionales de derechos humanos ratificados por Ecuador prevalecen sobre leyes internas.</a:t>
            </a:r>
            <a:endParaRPr b="1" sz="1200">
              <a:solidFill>
                <a:schemeClr val="lt1"/>
              </a:solidFill>
              <a:latin typeface="Arial"/>
              <a:ea typeface="Arial"/>
              <a:cs typeface="Arial"/>
              <a:sym typeface="Arial"/>
            </a:endParaRPr>
          </a:p>
        </p:txBody>
      </p:sp>
      <p:sp>
        <p:nvSpPr>
          <p:cNvPr id="744" name="Google Shape;744;p26"/>
          <p:cNvSpPr/>
          <p:nvPr/>
        </p:nvSpPr>
        <p:spPr>
          <a:xfrm>
            <a:off x="3012057" y="3610780"/>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45" name="Google Shape;745;p26"/>
          <p:cNvSpPr/>
          <p:nvPr/>
        </p:nvSpPr>
        <p:spPr>
          <a:xfrm rot="-5400000">
            <a:off x="364448" y="6192129"/>
            <a:ext cx="402772" cy="402772"/>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746" name="Google Shape;746;p26"/>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747" name="Google Shape;747;p26"/>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748" name="Google Shape;748;p26"/>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49" name="Google Shape;749;p26"/>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50" name="Google Shape;750;p26"/>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sp>
        <p:nvSpPr>
          <p:cNvPr id="751" name="Google Shape;751;p26"/>
          <p:cNvSpPr txBox="1"/>
          <p:nvPr/>
        </p:nvSpPr>
        <p:spPr>
          <a:xfrm>
            <a:off x="412378" y="269501"/>
            <a:ext cx="588155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Convenios Internacionales (OIT 100 y 111)</a:t>
            </a:r>
            <a:endParaRPr/>
          </a:p>
        </p:txBody>
      </p:sp>
      <p:cxnSp>
        <p:nvCxnSpPr>
          <p:cNvPr id="752" name="Google Shape;752;p26"/>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sp>
        <p:nvSpPr>
          <p:cNvPr id="753" name="Google Shape;753;p26"/>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754" name="Google Shape;754;p26"/>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755" name="Google Shape;755;p26"/>
          <p:cNvPicPr preferRelativeResize="0"/>
          <p:nvPr/>
        </p:nvPicPr>
        <p:blipFill rotWithShape="1">
          <a:blip r:embed="rId5">
            <a:alphaModFix/>
          </a:blip>
          <a:srcRect b="0" l="0" r="0" t="0"/>
          <a:stretch/>
        </p:blipFill>
        <p:spPr>
          <a:xfrm>
            <a:off x="10351499" y="176461"/>
            <a:ext cx="1666771" cy="399331"/>
          </a:xfrm>
          <a:prstGeom prst="rect">
            <a:avLst/>
          </a:prstGeom>
          <a:noFill/>
          <a:ln>
            <a:noFill/>
          </a:ln>
        </p:spPr>
      </p:pic>
      <p:sp>
        <p:nvSpPr>
          <p:cNvPr id="756" name="Google Shape;756;p26"/>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0" name="Shape 760"/>
        <p:cNvGrpSpPr/>
        <p:nvPr/>
      </p:nvGrpSpPr>
      <p:grpSpPr>
        <a:xfrm>
          <a:off x="0" y="0"/>
          <a:ext cx="0" cy="0"/>
          <a:chOff x="0" y="0"/>
          <a:chExt cx="0" cy="0"/>
        </a:xfrm>
      </p:grpSpPr>
      <p:sp>
        <p:nvSpPr>
          <p:cNvPr id="761" name="Google Shape;761;p27"/>
          <p:cNvSpPr txBox="1"/>
          <p:nvPr/>
        </p:nvSpPr>
        <p:spPr>
          <a:xfrm>
            <a:off x="3353156" y="750039"/>
            <a:ext cx="5618324" cy="107721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200">
                <a:solidFill>
                  <a:schemeClr val="accent4"/>
                </a:solidFill>
                <a:latin typeface="Playfair Display"/>
                <a:ea typeface="Playfair Display"/>
                <a:cs typeface="Playfair Display"/>
                <a:sym typeface="Playfair Display"/>
              </a:rPr>
              <a:t>5. Recomendaciones </a:t>
            </a:r>
            <a:r>
              <a:rPr b="1" lang="en-US" sz="3200">
                <a:solidFill>
                  <a:schemeClr val="lt1"/>
                </a:solidFill>
                <a:latin typeface="Playfair Display"/>
                <a:ea typeface="Playfair Display"/>
                <a:cs typeface="Playfair Display"/>
                <a:sym typeface="Playfair Display"/>
              </a:rPr>
              <a:t>para el Sector</a:t>
            </a:r>
            <a:r>
              <a:rPr b="1" lang="en-US" sz="3200">
                <a:solidFill>
                  <a:schemeClr val="accent4"/>
                </a:solidFill>
                <a:latin typeface="Playfair Display"/>
                <a:ea typeface="Playfair Display"/>
                <a:cs typeface="Playfair Display"/>
                <a:sym typeface="Playfair Display"/>
              </a:rPr>
              <a:t> </a:t>
            </a:r>
            <a:r>
              <a:rPr b="1" lang="en-US" sz="3200">
                <a:solidFill>
                  <a:srgbClr val="BFBFBF"/>
                </a:solidFill>
                <a:latin typeface="Playfair Display"/>
                <a:ea typeface="Playfair Display"/>
                <a:cs typeface="Playfair Display"/>
                <a:sym typeface="Playfair Display"/>
              </a:rPr>
              <a:t>Privado</a:t>
            </a:r>
            <a:endParaRPr b="1" sz="3200">
              <a:solidFill>
                <a:srgbClr val="BFBFBF"/>
              </a:solidFill>
              <a:latin typeface="Playfair Display"/>
              <a:ea typeface="Playfair Display"/>
              <a:cs typeface="Playfair Display"/>
              <a:sym typeface="Playfair Display"/>
            </a:endParaRPr>
          </a:p>
        </p:txBody>
      </p:sp>
      <p:sp>
        <p:nvSpPr>
          <p:cNvPr id="762" name="Google Shape;762;p27"/>
          <p:cNvSpPr/>
          <p:nvPr/>
        </p:nvSpPr>
        <p:spPr>
          <a:xfrm>
            <a:off x="7131952" y="2335474"/>
            <a:ext cx="3823221" cy="2975302"/>
          </a:xfrm>
          <a:prstGeom prst="rect">
            <a:avLst/>
          </a:prstGeom>
          <a:noFill/>
          <a:ln>
            <a:noFill/>
          </a:ln>
        </p:spPr>
        <p:txBody>
          <a:bodyPr anchorCtr="0" anchor="t" bIns="45700" lIns="91425" spcFirstLastPara="1" rIns="91425" wrap="square" tIns="45700">
            <a:spAutoFit/>
          </a:bodyPr>
          <a:lstStyle/>
          <a:p>
            <a:pPr indent="-171450" lvl="0" marL="171450" marR="0" rtl="0" algn="l">
              <a:lnSpc>
                <a:spcPct val="150000"/>
              </a:lnSpc>
              <a:spcBef>
                <a:spcPts val="0"/>
              </a:spcBef>
              <a:spcAft>
                <a:spcPts val="0"/>
              </a:spcAft>
              <a:buClr>
                <a:schemeClr val="lt1"/>
              </a:buClr>
              <a:buSzPts val="1050"/>
              <a:buFont typeface="Arial"/>
              <a:buChar char="•"/>
            </a:pPr>
            <a:r>
              <a:rPr b="1" lang="en-US" sz="1050">
                <a:solidFill>
                  <a:schemeClr val="lt1"/>
                </a:solidFill>
                <a:latin typeface="Arial"/>
                <a:ea typeface="Arial"/>
                <a:cs typeface="Arial"/>
                <a:sym typeface="Arial"/>
              </a:rPr>
              <a:t>Implementar auditorías salariales </a:t>
            </a:r>
            <a:r>
              <a:rPr lang="en-US" sz="1050">
                <a:solidFill>
                  <a:schemeClr val="lt1"/>
                </a:solidFill>
                <a:latin typeface="Arial"/>
                <a:ea typeface="Arial"/>
                <a:cs typeface="Arial"/>
                <a:sym typeface="Arial"/>
              </a:rPr>
              <a:t>con enfoque de género.</a:t>
            </a:r>
            <a:endParaRPr/>
          </a:p>
          <a:p>
            <a:pPr indent="-104775" lvl="0" marL="171450" marR="0" rtl="0" algn="l">
              <a:lnSpc>
                <a:spcPct val="150000"/>
              </a:lnSpc>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171450" lvl="0" marL="171450" marR="0" rtl="0" algn="l">
              <a:lnSpc>
                <a:spcPct val="150000"/>
              </a:lnSpc>
              <a:spcBef>
                <a:spcPts val="0"/>
              </a:spcBef>
              <a:spcAft>
                <a:spcPts val="0"/>
              </a:spcAft>
              <a:buClr>
                <a:schemeClr val="lt1"/>
              </a:buClr>
              <a:buSzPts val="1050"/>
              <a:buFont typeface="Arial"/>
              <a:buChar char="•"/>
            </a:pPr>
            <a:r>
              <a:rPr lang="en-US" sz="1050">
                <a:solidFill>
                  <a:schemeClr val="lt1"/>
                </a:solidFill>
                <a:latin typeface="Arial"/>
                <a:ea typeface="Arial"/>
                <a:cs typeface="Arial"/>
                <a:sym typeface="Arial"/>
              </a:rPr>
              <a:t>Establecer </a:t>
            </a:r>
            <a:r>
              <a:rPr b="1" lang="en-US" sz="1050">
                <a:solidFill>
                  <a:schemeClr val="lt1"/>
                </a:solidFill>
                <a:latin typeface="Arial"/>
                <a:ea typeface="Arial"/>
                <a:cs typeface="Arial"/>
                <a:sym typeface="Arial"/>
              </a:rPr>
              <a:t>protocolos internos</a:t>
            </a:r>
            <a:r>
              <a:rPr lang="en-US" sz="1050">
                <a:solidFill>
                  <a:schemeClr val="lt1"/>
                </a:solidFill>
                <a:latin typeface="Arial"/>
                <a:ea typeface="Arial"/>
                <a:cs typeface="Arial"/>
                <a:sym typeface="Arial"/>
              </a:rPr>
              <a:t> de prevención y denuncia de discriminación.</a:t>
            </a:r>
            <a:endParaRPr/>
          </a:p>
          <a:p>
            <a:pPr indent="-104775" lvl="0" marL="171450" marR="0" rtl="0" algn="l">
              <a:lnSpc>
                <a:spcPct val="150000"/>
              </a:lnSpc>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171450" lvl="0" marL="171450" marR="0" rtl="0" algn="l">
              <a:lnSpc>
                <a:spcPct val="150000"/>
              </a:lnSpc>
              <a:spcBef>
                <a:spcPts val="0"/>
              </a:spcBef>
              <a:spcAft>
                <a:spcPts val="0"/>
              </a:spcAft>
              <a:buClr>
                <a:schemeClr val="lt1"/>
              </a:buClr>
              <a:buSzPts val="1050"/>
              <a:buFont typeface="Arial"/>
              <a:buChar char="•"/>
            </a:pPr>
            <a:r>
              <a:rPr b="1" lang="en-US" sz="1050">
                <a:solidFill>
                  <a:schemeClr val="lt1"/>
                </a:solidFill>
                <a:latin typeface="Arial"/>
                <a:ea typeface="Arial"/>
                <a:cs typeface="Arial"/>
                <a:sym typeface="Arial"/>
              </a:rPr>
              <a:t>Capacitar al personal </a:t>
            </a:r>
            <a:r>
              <a:rPr lang="en-US" sz="1050">
                <a:solidFill>
                  <a:schemeClr val="lt1"/>
                </a:solidFill>
                <a:latin typeface="Arial"/>
                <a:ea typeface="Arial"/>
                <a:cs typeface="Arial"/>
                <a:sym typeface="Arial"/>
              </a:rPr>
              <a:t>en derechos laborales y diversidad.</a:t>
            </a:r>
            <a:endParaRPr/>
          </a:p>
          <a:p>
            <a:pPr indent="-104775" lvl="0" marL="171450" marR="0" rtl="0" algn="l">
              <a:lnSpc>
                <a:spcPct val="150000"/>
              </a:lnSpc>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171450" lvl="0" marL="171450" marR="0" rtl="0" algn="l">
              <a:lnSpc>
                <a:spcPct val="150000"/>
              </a:lnSpc>
              <a:spcBef>
                <a:spcPts val="0"/>
              </a:spcBef>
              <a:spcAft>
                <a:spcPts val="0"/>
              </a:spcAft>
              <a:buClr>
                <a:schemeClr val="lt1"/>
              </a:buClr>
              <a:buSzPts val="1050"/>
              <a:buFont typeface="Arial"/>
              <a:buChar char="•"/>
            </a:pPr>
            <a:r>
              <a:rPr lang="en-US" sz="1050">
                <a:solidFill>
                  <a:schemeClr val="lt1"/>
                </a:solidFill>
                <a:latin typeface="Arial"/>
                <a:ea typeface="Arial"/>
                <a:cs typeface="Arial"/>
                <a:sym typeface="Arial"/>
              </a:rPr>
              <a:t>Incorporar cláusulas de </a:t>
            </a:r>
            <a:r>
              <a:rPr b="1" lang="en-US" sz="1050">
                <a:solidFill>
                  <a:schemeClr val="lt1"/>
                </a:solidFill>
                <a:latin typeface="Arial"/>
                <a:ea typeface="Arial"/>
                <a:cs typeface="Arial"/>
                <a:sym typeface="Arial"/>
              </a:rPr>
              <a:t>igualdad en contratos y reglamentos </a:t>
            </a:r>
            <a:r>
              <a:rPr lang="en-US" sz="1050">
                <a:solidFill>
                  <a:schemeClr val="lt1"/>
                </a:solidFill>
                <a:latin typeface="Arial"/>
                <a:ea typeface="Arial"/>
                <a:cs typeface="Arial"/>
                <a:sym typeface="Arial"/>
              </a:rPr>
              <a:t>internos.</a:t>
            </a:r>
            <a:endParaRPr/>
          </a:p>
          <a:p>
            <a:pPr indent="-104775" lvl="0" marL="171450" marR="0" rtl="0" algn="l">
              <a:lnSpc>
                <a:spcPct val="150000"/>
              </a:lnSpc>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171450" lvl="0" marL="171450" marR="0" rtl="0" algn="l">
              <a:lnSpc>
                <a:spcPct val="150000"/>
              </a:lnSpc>
              <a:spcBef>
                <a:spcPts val="0"/>
              </a:spcBef>
              <a:spcAft>
                <a:spcPts val="0"/>
              </a:spcAft>
              <a:buClr>
                <a:schemeClr val="lt1"/>
              </a:buClr>
              <a:buSzPts val="1050"/>
              <a:buFont typeface="Arial"/>
              <a:buChar char="•"/>
            </a:pPr>
            <a:r>
              <a:rPr lang="en-US" sz="1050">
                <a:solidFill>
                  <a:schemeClr val="lt1"/>
                </a:solidFill>
                <a:latin typeface="Arial"/>
                <a:ea typeface="Arial"/>
                <a:cs typeface="Arial"/>
                <a:sym typeface="Arial"/>
              </a:rPr>
              <a:t>Promover </a:t>
            </a:r>
            <a:r>
              <a:rPr b="1" lang="en-US" sz="1050">
                <a:solidFill>
                  <a:schemeClr val="lt1"/>
                </a:solidFill>
                <a:latin typeface="Arial"/>
                <a:ea typeface="Arial"/>
                <a:cs typeface="Arial"/>
                <a:sym typeface="Arial"/>
              </a:rPr>
              <a:t>la transparencia en procesos de selección </a:t>
            </a:r>
            <a:r>
              <a:rPr lang="en-US" sz="1050">
                <a:solidFill>
                  <a:schemeClr val="lt1"/>
                </a:solidFill>
                <a:latin typeface="Arial"/>
                <a:ea typeface="Arial"/>
                <a:cs typeface="Arial"/>
                <a:sym typeface="Arial"/>
              </a:rPr>
              <a:t>y promoción.</a:t>
            </a:r>
            <a:endParaRPr/>
          </a:p>
        </p:txBody>
      </p:sp>
      <p:sp>
        <p:nvSpPr>
          <p:cNvPr id="763" name="Google Shape;763;p27"/>
          <p:cNvSpPr/>
          <p:nvPr/>
        </p:nvSpPr>
        <p:spPr>
          <a:xfrm rot="-5400000">
            <a:off x="364448" y="6192129"/>
            <a:ext cx="402772" cy="402772"/>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764" name="Google Shape;764;p27"/>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765" name="Google Shape;765;p27"/>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766" name="Google Shape;766;p27"/>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67" name="Google Shape;767;p27"/>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68" name="Google Shape;768;p27"/>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pic>
        <p:nvPicPr>
          <p:cNvPr id="769" name="Google Shape;769;p27"/>
          <p:cNvPicPr preferRelativeResize="0"/>
          <p:nvPr>
            <p:ph idx="2" type="pic"/>
          </p:nvPr>
        </p:nvPicPr>
        <p:blipFill rotWithShape="1">
          <a:blip r:embed="rId3">
            <a:alphaModFix/>
          </a:blip>
          <a:srcRect b="7498" l="0" r="0" t="7498"/>
          <a:stretch/>
        </p:blipFill>
        <p:spPr>
          <a:xfrm>
            <a:off x="1280230" y="2251557"/>
            <a:ext cx="5581390" cy="3143137"/>
          </a:xfrm>
          <a:prstGeom prst="rect">
            <a:avLst/>
          </a:prstGeom>
          <a:noFill/>
          <a:ln>
            <a:noFill/>
          </a:ln>
        </p:spPr>
      </p:pic>
      <p:sp>
        <p:nvSpPr>
          <p:cNvPr id="770" name="Google Shape;770;p27"/>
          <p:cNvSpPr txBox="1"/>
          <p:nvPr/>
        </p:nvSpPr>
        <p:spPr>
          <a:xfrm>
            <a:off x="412378" y="269501"/>
            <a:ext cx="588155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Convenios Internacionales (OIT 100 y 111)</a:t>
            </a:r>
            <a:endParaRPr/>
          </a:p>
        </p:txBody>
      </p:sp>
      <p:cxnSp>
        <p:nvCxnSpPr>
          <p:cNvPr id="771" name="Google Shape;771;p27"/>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sp>
        <p:nvSpPr>
          <p:cNvPr id="772" name="Google Shape;772;p27"/>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773" name="Google Shape;773;p27"/>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774" name="Google Shape;774;p27"/>
          <p:cNvPicPr preferRelativeResize="0"/>
          <p:nvPr/>
        </p:nvPicPr>
        <p:blipFill rotWithShape="1">
          <a:blip r:embed="rId4">
            <a:alphaModFix/>
          </a:blip>
          <a:srcRect b="0" l="0" r="0" t="0"/>
          <a:stretch/>
        </p:blipFill>
        <p:spPr>
          <a:xfrm>
            <a:off x="10351499" y="176461"/>
            <a:ext cx="1666771" cy="399331"/>
          </a:xfrm>
          <a:prstGeom prst="rect">
            <a:avLst/>
          </a:prstGeom>
          <a:noFill/>
          <a:ln>
            <a:noFill/>
          </a:ln>
        </p:spPr>
      </p:pic>
      <p:sp>
        <p:nvSpPr>
          <p:cNvPr id="775" name="Google Shape;775;p27"/>
          <p:cNvSpPr/>
          <p:nvPr/>
        </p:nvSpPr>
        <p:spPr>
          <a:xfrm>
            <a:off x="1492823" y="2506660"/>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76" name="Google Shape;776;p27"/>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0" name="Shape 780"/>
        <p:cNvGrpSpPr/>
        <p:nvPr/>
      </p:nvGrpSpPr>
      <p:grpSpPr>
        <a:xfrm>
          <a:off x="0" y="0"/>
          <a:ext cx="0" cy="0"/>
          <a:chOff x="0" y="0"/>
          <a:chExt cx="0" cy="0"/>
        </a:xfrm>
      </p:grpSpPr>
      <p:pic>
        <p:nvPicPr>
          <p:cNvPr id="781" name="Google Shape;781;p28"/>
          <p:cNvPicPr preferRelativeResize="0"/>
          <p:nvPr>
            <p:ph idx="2" type="pic"/>
          </p:nvPr>
        </p:nvPicPr>
        <p:blipFill rotWithShape="1">
          <a:blip r:embed="rId3">
            <a:alphaModFix/>
          </a:blip>
          <a:srcRect b="0" l="6547" r="37094" t="0"/>
          <a:stretch/>
        </p:blipFill>
        <p:spPr>
          <a:xfrm>
            <a:off x="8093483" y="1776851"/>
            <a:ext cx="3102318" cy="3667857"/>
          </a:xfrm>
          <a:prstGeom prst="rect">
            <a:avLst/>
          </a:prstGeom>
          <a:noFill/>
          <a:ln>
            <a:noFill/>
          </a:ln>
        </p:spPr>
      </p:pic>
      <p:sp>
        <p:nvSpPr>
          <p:cNvPr id="782" name="Google Shape;782;p28"/>
          <p:cNvSpPr/>
          <p:nvPr/>
        </p:nvSpPr>
        <p:spPr>
          <a:xfrm>
            <a:off x="7658893" y="1803229"/>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83" name="Google Shape;783;p28"/>
          <p:cNvSpPr txBox="1"/>
          <p:nvPr/>
        </p:nvSpPr>
        <p:spPr>
          <a:xfrm>
            <a:off x="922150" y="740809"/>
            <a:ext cx="8176104"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accent4"/>
                </a:solidFill>
                <a:latin typeface="Playfair Display"/>
                <a:ea typeface="Playfair Display"/>
                <a:cs typeface="Playfair Display"/>
                <a:sym typeface="Playfair Display"/>
              </a:rPr>
              <a:t>7. Los Convenios </a:t>
            </a:r>
            <a:r>
              <a:rPr b="1" lang="en-US" sz="3200">
                <a:solidFill>
                  <a:schemeClr val="lt1"/>
                </a:solidFill>
                <a:latin typeface="Playfair Display"/>
                <a:ea typeface="Playfair Display"/>
                <a:cs typeface="Playfair Display"/>
                <a:sym typeface="Playfair Display"/>
              </a:rPr>
              <a:t>100 y 111 </a:t>
            </a:r>
            <a:r>
              <a:rPr b="1" lang="en-US" sz="3200">
                <a:solidFill>
                  <a:srgbClr val="BFBFBF"/>
                </a:solidFill>
                <a:latin typeface="Playfair Display"/>
                <a:ea typeface="Playfair Display"/>
                <a:cs typeface="Playfair Display"/>
                <a:sym typeface="Playfair Display"/>
              </a:rPr>
              <a:t>de la OIT</a:t>
            </a:r>
            <a:endParaRPr b="1" sz="3200">
              <a:solidFill>
                <a:srgbClr val="BFBFBF"/>
              </a:solidFill>
              <a:latin typeface="Playfair Display"/>
              <a:ea typeface="Playfair Display"/>
              <a:cs typeface="Playfair Display"/>
              <a:sym typeface="Playfair Display"/>
            </a:endParaRPr>
          </a:p>
        </p:txBody>
      </p:sp>
      <p:sp>
        <p:nvSpPr>
          <p:cNvPr id="784" name="Google Shape;784;p28"/>
          <p:cNvSpPr/>
          <p:nvPr/>
        </p:nvSpPr>
        <p:spPr>
          <a:xfrm>
            <a:off x="922150" y="1568578"/>
            <a:ext cx="6625524" cy="738664"/>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1050">
                <a:solidFill>
                  <a:schemeClr val="lt1"/>
                </a:solidFill>
                <a:latin typeface="Arial"/>
                <a:ea typeface="Arial"/>
                <a:cs typeface="Arial"/>
                <a:sym typeface="Arial"/>
              </a:rPr>
              <a:t>Constituyen herramientas jurídicas esenciales para garantizar la igualdad de trato y oportunidades en el empleo</a:t>
            </a:r>
            <a:r>
              <a:rPr lang="en-US" sz="1050">
                <a:solidFill>
                  <a:schemeClr val="lt1"/>
                </a:solidFill>
                <a:latin typeface="Arial"/>
                <a:ea typeface="Arial"/>
                <a:cs typeface="Arial"/>
                <a:sym typeface="Arial"/>
              </a:rPr>
              <a:t>. Ecuador, al haberlos ratificado, tiene la obligación de aplicarlos de forma efectiva, tanto en el sector público como en el privado. Su integración en la legislación nacional y su invocación en la práctica judicial refuerzan el compromiso del país con la justicia social y la dignidad humana.</a:t>
            </a:r>
            <a:endParaRPr/>
          </a:p>
        </p:txBody>
      </p:sp>
      <p:sp>
        <p:nvSpPr>
          <p:cNvPr id="785" name="Google Shape;785;p28"/>
          <p:cNvSpPr/>
          <p:nvPr/>
        </p:nvSpPr>
        <p:spPr>
          <a:xfrm rot="-5400000">
            <a:off x="364448" y="6192129"/>
            <a:ext cx="402772" cy="402772"/>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786" name="Google Shape;786;p28"/>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787" name="Google Shape;787;p28"/>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cxnSp>
        <p:nvCxnSpPr>
          <p:cNvPr id="788" name="Google Shape;788;p28"/>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789" name="Google Shape;789;p28"/>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0" name="Google Shape;790;p28"/>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1" name="Google Shape;791;p28"/>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sp>
        <p:nvSpPr>
          <p:cNvPr id="792" name="Google Shape;792;p28"/>
          <p:cNvSpPr txBox="1"/>
          <p:nvPr/>
        </p:nvSpPr>
        <p:spPr>
          <a:xfrm>
            <a:off x="455274" y="263099"/>
            <a:ext cx="3992737"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Convenios Internacionales (OIT 100 y 111)</a:t>
            </a:r>
            <a:endParaRPr/>
          </a:p>
        </p:txBody>
      </p:sp>
      <p:sp>
        <p:nvSpPr>
          <p:cNvPr id="793" name="Google Shape;793;p28"/>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794" name="Google Shape;794;p28"/>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795" name="Google Shape;795;p28"/>
          <p:cNvPicPr preferRelativeResize="0"/>
          <p:nvPr/>
        </p:nvPicPr>
        <p:blipFill rotWithShape="1">
          <a:blip r:embed="rId4">
            <a:alphaModFix/>
          </a:blip>
          <a:srcRect b="0" l="0" r="0" t="0"/>
          <a:stretch/>
        </p:blipFill>
        <p:spPr>
          <a:xfrm>
            <a:off x="10351499" y="176461"/>
            <a:ext cx="1666771" cy="399331"/>
          </a:xfrm>
          <a:prstGeom prst="rect">
            <a:avLst/>
          </a:prstGeom>
          <a:noFill/>
          <a:ln>
            <a:noFill/>
          </a:ln>
        </p:spPr>
      </p:pic>
      <p:sp>
        <p:nvSpPr>
          <p:cNvPr id="796" name="Google Shape;796;p28"/>
          <p:cNvSpPr/>
          <p:nvPr/>
        </p:nvSpPr>
        <p:spPr>
          <a:xfrm>
            <a:off x="1291130" y="2533412"/>
            <a:ext cx="5861337" cy="4154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1050">
                <a:solidFill>
                  <a:schemeClr val="lt1"/>
                </a:solidFill>
                <a:latin typeface="Arial"/>
                <a:ea typeface="Arial"/>
                <a:cs typeface="Arial"/>
                <a:sym typeface="Arial"/>
              </a:rPr>
              <a:t>Normativa ecuatoriana: Código del Trabajo, Ley Orgánica de Servicio Público (LOSEP), COIP y reformas recientes</a:t>
            </a:r>
            <a:endParaRPr b="1" i="1" sz="1050">
              <a:solidFill>
                <a:schemeClr val="lt1"/>
              </a:solidFill>
              <a:latin typeface="Arial"/>
              <a:ea typeface="Arial"/>
              <a:cs typeface="Arial"/>
              <a:sym typeface="Arial"/>
            </a:endParaRPr>
          </a:p>
        </p:txBody>
      </p:sp>
      <p:sp>
        <p:nvSpPr>
          <p:cNvPr id="797" name="Google Shape;797;p28"/>
          <p:cNvSpPr/>
          <p:nvPr/>
        </p:nvSpPr>
        <p:spPr>
          <a:xfrm>
            <a:off x="876105" y="3050348"/>
            <a:ext cx="6377102" cy="3000821"/>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1050">
                <a:solidFill>
                  <a:schemeClr val="lt1"/>
                </a:solidFill>
                <a:latin typeface="Arial"/>
                <a:ea typeface="Arial"/>
                <a:cs typeface="Arial"/>
                <a:sym typeface="Arial"/>
              </a:rPr>
              <a:t>La protección de los derechos laborales en Ecuador se sustenta en un marco normativo robusto que incluye la Constitución de la República, el Código del Trabajo, la Ley Orgánica de Servicio Público (LOSEP), el Código Orgánico Integral Penal (COIP) y diversas reformas recientes. En el ámbito privado, estas normas establecen obligaciones claras para los empleadores en materia de equidad salarial, prevención del acoso laboral y erradicación de la discriminación.</a:t>
            </a:r>
            <a:endParaRPr/>
          </a:p>
          <a:p>
            <a:pPr indent="0" lvl="0" marL="0" marR="0" rtl="0" algn="just">
              <a:spcBef>
                <a:spcPts val="0"/>
              </a:spcBef>
              <a:spcAft>
                <a:spcPts val="0"/>
              </a:spcAft>
              <a:buNone/>
            </a:pPr>
            <a:r>
              <a:t/>
            </a:r>
            <a:endParaRPr sz="1050">
              <a:solidFill>
                <a:schemeClr val="lt1"/>
              </a:solidFill>
              <a:latin typeface="Arial"/>
              <a:ea typeface="Arial"/>
              <a:cs typeface="Arial"/>
              <a:sym typeface="Arial"/>
            </a:endParaRPr>
          </a:p>
          <a:p>
            <a:pPr indent="0" lvl="0" marL="0" marR="0" rtl="0" algn="just">
              <a:spcBef>
                <a:spcPts val="0"/>
              </a:spcBef>
              <a:spcAft>
                <a:spcPts val="0"/>
              </a:spcAft>
              <a:buNone/>
            </a:pPr>
            <a:r>
              <a:rPr lang="en-US" sz="1050">
                <a:solidFill>
                  <a:schemeClr val="lt1"/>
                </a:solidFill>
                <a:latin typeface="Arial"/>
                <a:ea typeface="Arial"/>
                <a:cs typeface="Arial"/>
                <a:sym typeface="Arial"/>
              </a:rPr>
              <a:t>Empezamos con la Constitución de la República del Ecuador, por tratarse de una norma de mayor jerarquía:</a:t>
            </a:r>
            <a:endParaRPr/>
          </a:p>
          <a:p>
            <a:pPr indent="0" lvl="0" marL="0" marR="0" rtl="0" algn="just">
              <a:spcBef>
                <a:spcPts val="0"/>
              </a:spcBef>
              <a:spcAft>
                <a:spcPts val="0"/>
              </a:spcAft>
              <a:buNone/>
            </a:pPr>
            <a:r>
              <a:t/>
            </a:r>
            <a:endParaRPr sz="1050">
              <a:solidFill>
                <a:schemeClr val="lt1"/>
              </a:solidFill>
              <a:latin typeface="Arial"/>
              <a:ea typeface="Arial"/>
              <a:cs typeface="Arial"/>
              <a:sym typeface="Arial"/>
            </a:endParaRPr>
          </a:p>
          <a:p>
            <a:pPr indent="0" lvl="0" marL="0" marR="0" rtl="0" algn="just">
              <a:spcBef>
                <a:spcPts val="0"/>
              </a:spcBef>
              <a:spcAft>
                <a:spcPts val="0"/>
              </a:spcAft>
              <a:buNone/>
            </a:pPr>
            <a:r>
              <a:rPr b="1" lang="en-US" sz="1050">
                <a:solidFill>
                  <a:schemeClr val="lt1"/>
                </a:solidFill>
                <a:latin typeface="Arial"/>
                <a:ea typeface="Arial"/>
                <a:cs typeface="Arial"/>
                <a:sym typeface="Arial"/>
              </a:rPr>
              <a:t>La Constitución de 2008 </a:t>
            </a:r>
            <a:r>
              <a:rPr lang="en-US" sz="1050">
                <a:solidFill>
                  <a:schemeClr val="lt1"/>
                </a:solidFill>
                <a:latin typeface="Arial"/>
                <a:ea typeface="Arial"/>
                <a:cs typeface="Arial"/>
                <a:sym typeface="Arial"/>
              </a:rPr>
              <a:t>consagra los principios fundamentales que rigen el derecho laboral:</a:t>
            </a:r>
            <a:endParaRPr/>
          </a:p>
          <a:p>
            <a:pPr indent="0" lvl="0" marL="0" marR="0" rtl="0" algn="just">
              <a:spcBef>
                <a:spcPts val="0"/>
              </a:spcBef>
              <a:spcAft>
                <a:spcPts val="0"/>
              </a:spcAft>
              <a:buNone/>
            </a:pPr>
            <a:r>
              <a:t/>
            </a:r>
            <a:endParaRPr sz="1050">
              <a:solidFill>
                <a:schemeClr val="lt1"/>
              </a:solidFill>
              <a:latin typeface="Arial"/>
              <a:ea typeface="Arial"/>
              <a:cs typeface="Arial"/>
              <a:sym typeface="Arial"/>
            </a:endParaRPr>
          </a:p>
          <a:p>
            <a:pPr indent="-171450" lvl="1" marL="628650" marR="0" rtl="0" algn="just">
              <a:spcBef>
                <a:spcPts val="0"/>
              </a:spcBef>
              <a:spcAft>
                <a:spcPts val="0"/>
              </a:spcAft>
              <a:buClr>
                <a:schemeClr val="lt1"/>
              </a:buClr>
              <a:buSzPts val="1050"/>
              <a:buFont typeface="Arial"/>
              <a:buChar char="•"/>
            </a:pPr>
            <a:r>
              <a:rPr b="1" i="0" lang="en-US" sz="1050" u="none" cap="none" strike="noStrike">
                <a:solidFill>
                  <a:schemeClr val="lt1"/>
                </a:solidFill>
                <a:latin typeface="Arial"/>
                <a:ea typeface="Arial"/>
                <a:cs typeface="Arial"/>
                <a:sym typeface="Arial"/>
              </a:rPr>
              <a:t>Art. 11.2: </a:t>
            </a:r>
            <a:r>
              <a:rPr b="0" i="0" lang="en-US" sz="1050" u="none" cap="none" strike="noStrike">
                <a:solidFill>
                  <a:schemeClr val="lt1"/>
                </a:solidFill>
                <a:latin typeface="Arial"/>
                <a:ea typeface="Arial"/>
                <a:cs typeface="Arial"/>
                <a:sym typeface="Arial"/>
              </a:rPr>
              <a:t>Prohíbe toda forma de discriminación por razones de sexo, orientación sexual, discapacidad, edad, etnia, entre otras.</a:t>
            </a:r>
            <a:endParaRPr/>
          </a:p>
          <a:p>
            <a:pPr indent="-171450" lvl="1" marL="628650" marR="0" rtl="0" algn="just">
              <a:spcBef>
                <a:spcPts val="0"/>
              </a:spcBef>
              <a:spcAft>
                <a:spcPts val="0"/>
              </a:spcAft>
              <a:buClr>
                <a:schemeClr val="lt1"/>
              </a:buClr>
              <a:buSzPts val="1050"/>
              <a:buFont typeface="Arial"/>
              <a:buChar char="•"/>
            </a:pPr>
            <a:r>
              <a:rPr b="1" i="0" lang="en-US" sz="1050" u="none" cap="none" strike="noStrike">
                <a:solidFill>
                  <a:schemeClr val="lt1"/>
                </a:solidFill>
                <a:latin typeface="Arial"/>
                <a:ea typeface="Arial"/>
                <a:cs typeface="Arial"/>
                <a:sym typeface="Arial"/>
              </a:rPr>
              <a:t>Art. 66.4: </a:t>
            </a:r>
            <a:r>
              <a:rPr b="0" i="0" lang="en-US" sz="1050" u="none" cap="none" strike="noStrike">
                <a:solidFill>
                  <a:schemeClr val="lt1"/>
                </a:solidFill>
                <a:latin typeface="Arial"/>
                <a:ea typeface="Arial"/>
                <a:cs typeface="Arial"/>
                <a:sym typeface="Arial"/>
              </a:rPr>
              <a:t>Reconoce el derecho a la igualdad formal, igualdad material y no discriminación.</a:t>
            </a:r>
            <a:endParaRPr/>
          </a:p>
          <a:p>
            <a:pPr indent="-171450" lvl="1" marL="628650" marR="0" rtl="0" algn="just">
              <a:spcBef>
                <a:spcPts val="0"/>
              </a:spcBef>
              <a:spcAft>
                <a:spcPts val="0"/>
              </a:spcAft>
              <a:buClr>
                <a:schemeClr val="lt1"/>
              </a:buClr>
              <a:buSzPts val="1050"/>
              <a:buFont typeface="Arial"/>
              <a:buChar char="•"/>
            </a:pPr>
            <a:r>
              <a:rPr b="1" i="0" lang="en-US" sz="1050" u="none" cap="none" strike="noStrike">
                <a:solidFill>
                  <a:schemeClr val="lt1"/>
                </a:solidFill>
                <a:latin typeface="Arial"/>
                <a:ea typeface="Arial"/>
                <a:cs typeface="Arial"/>
                <a:sym typeface="Arial"/>
              </a:rPr>
              <a:t>Art. 33: </a:t>
            </a:r>
            <a:r>
              <a:rPr b="0" i="0" lang="en-US" sz="1050" u="none" cap="none" strike="noStrike">
                <a:solidFill>
                  <a:schemeClr val="lt1"/>
                </a:solidFill>
                <a:latin typeface="Arial"/>
                <a:ea typeface="Arial"/>
                <a:cs typeface="Arial"/>
                <a:sym typeface="Arial"/>
              </a:rPr>
              <a:t>El trabajo es un derecho y un deber social, y debe desarrollarse en condiciones dignas.</a:t>
            </a:r>
            <a:endParaRPr/>
          </a:p>
          <a:p>
            <a:pPr indent="0" lvl="0" marL="0" marR="0" rtl="0" algn="just">
              <a:spcBef>
                <a:spcPts val="0"/>
              </a:spcBef>
              <a:spcAft>
                <a:spcPts val="0"/>
              </a:spcAft>
              <a:buNone/>
            </a:pPr>
            <a:r>
              <a:t/>
            </a:r>
            <a:endParaRPr sz="1050">
              <a:solidFill>
                <a:schemeClr val="lt1"/>
              </a:solidFill>
              <a:latin typeface="Arial"/>
              <a:ea typeface="Arial"/>
              <a:cs typeface="Arial"/>
              <a:sym typeface="Arial"/>
            </a:endParaRPr>
          </a:p>
          <a:p>
            <a:pPr indent="0" lvl="0" marL="0" marR="0" rtl="0" algn="just">
              <a:spcBef>
                <a:spcPts val="0"/>
              </a:spcBef>
              <a:spcAft>
                <a:spcPts val="0"/>
              </a:spcAft>
              <a:buNone/>
            </a:pPr>
            <a:r>
              <a:rPr lang="en-US" sz="1050">
                <a:solidFill>
                  <a:schemeClr val="lt1"/>
                </a:solidFill>
                <a:latin typeface="Arial"/>
                <a:ea typeface="Arial"/>
                <a:cs typeface="Arial"/>
                <a:sym typeface="Arial"/>
              </a:rPr>
              <a:t>Estos principios constitucionales son de aplicación directa en el ámbito privado, conforme al artículo 11.3.</a:t>
            </a:r>
            <a:endParaRPr/>
          </a:p>
          <a:p>
            <a:pPr indent="0" lvl="0" marL="0" marR="0" rtl="0" algn="just">
              <a:spcBef>
                <a:spcPts val="0"/>
              </a:spcBef>
              <a:spcAft>
                <a:spcPts val="0"/>
              </a:spcAft>
              <a:buNone/>
            </a:pPr>
            <a:br>
              <a:rPr lang="en-US" sz="1050">
                <a:solidFill>
                  <a:schemeClr val="lt1"/>
                </a:solidFill>
                <a:latin typeface="Arial"/>
                <a:ea typeface="Arial"/>
                <a:cs typeface="Arial"/>
                <a:sym typeface="Arial"/>
              </a:rPr>
            </a:br>
            <a:endParaRPr sz="1050">
              <a:solidFill>
                <a:schemeClr val="lt1"/>
              </a:solidFill>
              <a:latin typeface="Arial"/>
              <a:ea typeface="Arial"/>
              <a:cs typeface="Arial"/>
              <a:sym typeface="Arial"/>
            </a:endParaRPr>
          </a:p>
        </p:txBody>
      </p:sp>
      <p:sp>
        <p:nvSpPr>
          <p:cNvPr id="798" name="Google Shape;798;p28"/>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2" name="Shape 802"/>
        <p:cNvGrpSpPr/>
        <p:nvPr/>
      </p:nvGrpSpPr>
      <p:grpSpPr>
        <a:xfrm>
          <a:off x="0" y="0"/>
          <a:ext cx="0" cy="0"/>
          <a:chOff x="0" y="0"/>
          <a:chExt cx="0" cy="0"/>
        </a:xfrm>
      </p:grpSpPr>
      <p:pic>
        <p:nvPicPr>
          <p:cNvPr id="803" name="Google Shape;803;p29"/>
          <p:cNvPicPr preferRelativeResize="0"/>
          <p:nvPr>
            <p:ph idx="2" type="pic"/>
          </p:nvPr>
        </p:nvPicPr>
        <p:blipFill rotWithShape="1">
          <a:blip r:embed="rId3">
            <a:alphaModFix/>
          </a:blip>
          <a:srcRect b="5989" l="0" r="0" t="5989"/>
          <a:stretch/>
        </p:blipFill>
        <p:spPr>
          <a:xfrm>
            <a:off x="767220" y="871849"/>
            <a:ext cx="10586580" cy="5241653"/>
          </a:xfrm>
          <a:prstGeom prst="rect">
            <a:avLst/>
          </a:prstGeom>
          <a:noFill/>
          <a:ln>
            <a:noFill/>
          </a:ln>
        </p:spPr>
      </p:pic>
      <p:sp>
        <p:nvSpPr>
          <p:cNvPr id="804" name="Google Shape;804;p29"/>
          <p:cNvSpPr/>
          <p:nvPr/>
        </p:nvSpPr>
        <p:spPr>
          <a:xfrm>
            <a:off x="767219" y="871210"/>
            <a:ext cx="10586577" cy="5241653"/>
          </a:xfrm>
          <a:prstGeom prst="rect">
            <a:avLst/>
          </a:prstGeom>
          <a:solidFill>
            <a:schemeClr val="dk1">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05" name="Google Shape;805;p29"/>
          <p:cNvSpPr/>
          <p:nvPr/>
        </p:nvSpPr>
        <p:spPr>
          <a:xfrm>
            <a:off x="5873625" y="5405616"/>
            <a:ext cx="444750" cy="70788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06" name="Google Shape;806;p29"/>
          <p:cNvSpPr/>
          <p:nvPr/>
        </p:nvSpPr>
        <p:spPr>
          <a:xfrm>
            <a:off x="5827019" y="857250"/>
            <a:ext cx="444750" cy="70788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07" name="Google Shape;807;p29"/>
          <p:cNvSpPr/>
          <p:nvPr/>
        </p:nvSpPr>
        <p:spPr>
          <a:xfrm flipH="1" rot="10800000">
            <a:off x="767219" y="2363613"/>
            <a:ext cx="10586580" cy="2057948"/>
          </a:xfrm>
          <a:prstGeom prst="rect">
            <a:avLst/>
          </a:prstGeom>
          <a:solidFill>
            <a:schemeClr val="lt1">
              <a:alpha val="12157"/>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08" name="Google Shape;808;p29"/>
          <p:cNvSpPr txBox="1"/>
          <p:nvPr/>
        </p:nvSpPr>
        <p:spPr>
          <a:xfrm>
            <a:off x="3563788" y="2735032"/>
            <a:ext cx="5064425"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chemeClr val="accent4"/>
                </a:solidFill>
                <a:latin typeface="Playfair Display"/>
                <a:ea typeface="Playfair Display"/>
                <a:cs typeface="Playfair Display"/>
                <a:sym typeface="Playfair Display"/>
              </a:rPr>
              <a:t>Fundamentos</a:t>
            </a:r>
            <a:endParaRPr b="1" sz="4000">
              <a:solidFill>
                <a:schemeClr val="dk1"/>
              </a:solidFill>
              <a:latin typeface="Playfair Display"/>
              <a:ea typeface="Playfair Display"/>
              <a:cs typeface="Playfair Display"/>
              <a:sym typeface="Playfair Display"/>
            </a:endParaRPr>
          </a:p>
        </p:txBody>
      </p:sp>
      <p:sp>
        <p:nvSpPr>
          <p:cNvPr id="809" name="Google Shape;809;p29"/>
          <p:cNvSpPr/>
          <p:nvPr/>
        </p:nvSpPr>
        <p:spPr>
          <a:xfrm rot="-5400000">
            <a:off x="364448" y="6192129"/>
            <a:ext cx="402772" cy="402772"/>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10" name="Google Shape;810;p29"/>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811" name="Google Shape;811;p29"/>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cxnSp>
        <p:nvCxnSpPr>
          <p:cNvPr id="812" name="Google Shape;812;p29"/>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813" name="Google Shape;813;p29"/>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14" name="Google Shape;814;p29"/>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15" name="Google Shape;815;p29"/>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sp>
        <p:nvSpPr>
          <p:cNvPr id="816" name="Google Shape;816;p29"/>
          <p:cNvSpPr txBox="1"/>
          <p:nvPr/>
        </p:nvSpPr>
        <p:spPr>
          <a:xfrm>
            <a:off x="3690649" y="3478076"/>
            <a:ext cx="4739713"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lt1"/>
                </a:solidFill>
                <a:latin typeface="Arial"/>
                <a:ea typeface="Arial"/>
                <a:cs typeface="Arial"/>
                <a:sym typeface="Arial"/>
              </a:rPr>
              <a:t>CÓDIGO DEL TRABAJO</a:t>
            </a:r>
            <a:endParaRPr sz="2000">
              <a:solidFill>
                <a:schemeClr val="lt1"/>
              </a:solidFill>
              <a:latin typeface="Arial"/>
              <a:ea typeface="Arial"/>
              <a:cs typeface="Arial"/>
              <a:sym typeface="Arial"/>
            </a:endParaRPr>
          </a:p>
        </p:txBody>
      </p:sp>
      <p:sp>
        <p:nvSpPr>
          <p:cNvPr id="817" name="Google Shape;817;p29"/>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1" name="Shape 821"/>
        <p:cNvGrpSpPr/>
        <p:nvPr/>
      </p:nvGrpSpPr>
      <p:grpSpPr>
        <a:xfrm>
          <a:off x="0" y="0"/>
          <a:ext cx="0" cy="0"/>
          <a:chOff x="0" y="0"/>
          <a:chExt cx="0" cy="0"/>
        </a:xfrm>
      </p:grpSpPr>
      <p:sp>
        <p:nvSpPr>
          <p:cNvPr id="822" name="Google Shape;822;p30"/>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sp>
        <p:nvSpPr>
          <p:cNvPr id="823" name="Google Shape;823;p30"/>
          <p:cNvSpPr/>
          <p:nvPr/>
        </p:nvSpPr>
        <p:spPr>
          <a:xfrm>
            <a:off x="5826803" y="3743855"/>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24" name="Google Shape;824;p30"/>
          <p:cNvSpPr txBox="1"/>
          <p:nvPr/>
        </p:nvSpPr>
        <p:spPr>
          <a:xfrm>
            <a:off x="1068388" y="720026"/>
            <a:ext cx="7356830"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accent4"/>
                </a:solidFill>
                <a:latin typeface="Playfair Display"/>
                <a:ea typeface="Playfair Display"/>
                <a:cs typeface="Playfair Display"/>
                <a:sym typeface="Playfair Display"/>
              </a:rPr>
              <a:t>3. Código del Trabajo</a:t>
            </a:r>
            <a:endParaRPr b="1" sz="3200">
              <a:solidFill>
                <a:schemeClr val="accent4"/>
              </a:solidFill>
              <a:latin typeface="Playfair Display"/>
              <a:ea typeface="Playfair Display"/>
              <a:cs typeface="Playfair Display"/>
              <a:sym typeface="Playfair Display"/>
            </a:endParaRPr>
          </a:p>
        </p:txBody>
      </p:sp>
      <p:sp>
        <p:nvSpPr>
          <p:cNvPr id="825" name="Google Shape;825;p30"/>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826" name="Google Shape;826;p30"/>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827" name="Google Shape;827;p30"/>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28" name="Google Shape;828;p30"/>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29" name="Google Shape;829;p30"/>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pic>
        <p:nvPicPr>
          <p:cNvPr id="830" name="Google Shape;830;p30"/>
          <p:cNvPicPr preferRelativeResize="0"/>
          <p:nvPr>
            <p:ph idx="2" type="pic"/>
          </p:nvPr>
        </p:nvPicPr>
        <p:blipFill rotWithShape="1">
          <a:blip r:embed="rId3">
            <a:alphaModFix/>
          </a:blip>
          <a:srcRect b="0" l="23832" r="19830" t="0"/>
          <a:stretch/>
        </p:blipFill>
        <p:spPr>
          <a:xfrm>
            <a:off x="1068388" y="1882775"/>
            <a:ext cx="4054475" cy="4054475"/>
          </a:xfrm>
          <a:prstGeom prst="rect">
            <a:avLst/>
          </a:prstGeom>
          <a:noFill/>
          <a:ln>
            <a:noFill/>
          </a:ln>
        </p:spPr>
      </p:pic>
      <p:sp>
        <p:nvSpPr>
          <p:cNvPr id="831" name="Google Shape;831;p30"/>
          <p:cNvSpPr txBox="1"/>
          <p:nvPr/>
        </p:nvSpPr>
        <p:spPr>
          <a:xfrm>
            <a:off x="455274" y="263099"/>
            <a:ext cx="297173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Código del trabajo</a:t>
            </a:r>
            <a:endParaRPr b="1" sz="1200">
              <a:solidFill>
                <a:schemeClr val="dk1"/>
              </a:solidFill>
              <a:latin typeface="Playfair Display"/>
              <a:ea typeface="Playfair Display"/>
              <a:cs typeface="Playfair Display"/>
              <a:sym typeface="Playfair Display"/>
            </a:endParaRPr>
          </a:p>
        </p:txBody>
      </p:sp>
      <p:cxnSp>
        <p:nvCxnSpPr>
          <p:cNvPr id="832" name="Google Shape;832;p30"/>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sp>
        <p:nvSpPr>
          <p:cNvPr id="833" name="Google Shape;833;p30"/>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834" name="Google Shape;834;p30"/>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835" name="Google Shape;835;p30"/>
          <p:cNvPicPr preferRelativeResize="0"/>
          <p:nvPr/>
        </p:nvPicPr>
        <p:blipFill rotWithShape="1">
          <a:blip r:embed="rId4">
            <a:alphaModFix/>
          </a:blip>
          <a:srcRect b="0" l="0" r="0" t="0"/>
          <a:stretch/>
        </p:blipFill>
        <p:spPr>
          <a:xfrm>
            <a:off x="10351499" y="176461"/>
            <a:ext cx="1666771" cy="399331"/>
          </a:xfrm>
          <a:prstGeom prst="rect">
            <a:avLst/>
          </a:prstGeom>
          <a:noFill/>
          <a:ln>
            <a:noFill/>
          </a:ln>
        </p:spPr>
      </p:pic>
      <p:sp>
        <p:nvSpPr>
          <p:cNvPr id="836" name="Google Shape;836;p30"/>
          <p:cNvSpPr/>
          <p:nvPr/>
        </p:nvSpPr>
        <p:spPr>
          <a:xfrm>
            <a:off x="5737333" y="1567808"/>
            <a:ext cx="4968511"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US" sz="1200">
                <a:solidFill>
                  <a:schemeClr val="accent4"/>
                </a:solidFill>
                <a:latin typeface="Arial"/>
                <a:ea typeface="Arial"/>
                <a:cs typeface="Arial"/>
                <a:sym typeface="Arial"/>
              </a:rPr>
              <a:t>El Código del Trabajo es la norma principal que regula las relaciones laborales en el sector privado. A continuación se destacan los artículos más relevantes:</a:t>
            </a:r>
            <a:endParaRPr i="1" sz="1200">
              <a:solidFill>
                <a:schemeClr val="accent4"/>
              </a:solidFill>
              <a:latin typeface="Arial"/>
              <a:ea typeface="Arial"/>
              <a:cs typeface="Arial"/>
              <a:sym typeface="Arial"/>
            </a:endParaRPr>
          </a:p>
        </p:txBody>
      </p:sp>
      <p:sp>
        <p:nvSpPr>
          <p:cNvPr id="837" name="Google Shape;837;p30"/>
          <p:cNvSpPr/>
          <p:nvPr/>
        </p:nvSpPr>
        <p:spPr>
          <a:xfrm>
            <a:off x="6169001" y="3603863"/>
            <a:ext cx="4536843" cy="1521057"/>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US" sz="1050">
                <a:solidFill>
                  <a:schemeClr val="lt1"/>
                </a:solidFill>
                <a:latin typeface="Arial"/>
                <a:ea typeface="Arial"/>
                <a:cs typeface="Arial"/>
                <a:sym typeface="Arial"/>
              </a:rPr>
              <a:t>Art. 79: </a:t>
            </a:r>
            <a:r>
              <a:rPr lang="en-US" sz="1050">
                <a:solidFill>
                  <a:schemeClr val="lt1"/>
                </a:solidFill>
                <a:latin typeface="Arial"/>
                <a:ea typeface="Arial"/>
                <a:cs typeface="Arial"/>
                <a:sym typeface="Arial"/>
              </a:rPr>
              <a:t>Prohíbe toda forma de discriminación en el trabajo, incluyendo en la remuneración y reconoce el principio de igual remuneración por trabajo de igual valor.</a:t>
            </a:r>
            <a:endParaRPr/>
          </a:p>
          <a:p>
            <a:pPr indent="0" lvl="0" marL="0" marR="0" rtl="0" algn="l">
              <a:lnSpc>
                <a:spcPct val="150000"/>
              </a:lnSpc>
              <a:spcBef>
                <a:spcPts val="0"/>
              </a:spcBef>
              <a:spcAft>
                <a:spcPts val="0"/>
              </a:spcAft>
              <a:buNone/>
            </a:pPr>
            <a:r>
              <a:t/>
            </a:r>
            <a:endParaRPr sz="1050">
              <a:solidFill>
                <a:schemeClr val="lt1"/>
              </a:solidFill>
              <a:latin typeface="Arial"/>
              <a:ea typeface="Arial"/>
              <a:cs typeface="Arial"/>
              <a:sym typeface="Arial"/>
            </a:endParaRPr>
          </a:p>
          <a:p>
            <a:pPr indent="0" lvl="0" marL="0" marR="0" rtl="0" algn="l">
              <a:lnSpc>
                <a:spcPct val="150000"/>
              </a:lnSpc>
              <a:spcBef>
                <a:spcPts val="0"/>
              </a:spcBef>
              <a:spcAft>
                <a:spcPts val="0"/>
              </a:spcAft>
              <a:buNone/>
            </a:pPr>
            <a:r>
              <a:rPr b="1" lang="en-US" sz="1050">
                <a:solidFill>
                  <a:schemeClr val="lt1"/>
                </a:solidFill>
                <a:latin typeface="Arial"/>
                <a:ea typeface="Arial"/>
                <a:cs typeface="Arial"/>
                <a:sym typeface="Arial"/>
              </a:rPr>
              <a:t>Art. 42: </a:t>
            </a:r>
            <a:r>
              <a:rPr lang="en-US" sz="1050">
                <a:solidFill>
                  <a:schemeClr val="lt1"/>
                </a:solidFill>
                <a:latin typeface="Arial"/>
                <a:ea typeface="Arial"/>
                <a:cs typeface="Arial"/>
                <a:sym typeface="Arial"/>
              </a:rPr>
              <a:t>Establece obligaciones del empleador, incluyendo el respeto a la dignidad del trabajador y la igualdad de trato.</a:t>
            </a:r>
            <a:endParaRPr sz="1050">
              <a:solidFill>
                <a:schemeClr val="lt1"/>
              </a:solidFill>
              <a:latin typeface="Arial"/>
              <a:ea typeface="Arial"/>
              <a:cs typeface="Arial"/>
              <a:sym typeface="Arial"/>
            </a:endParaRPr>
          </a:p>
        </p:txBody>
      </p:sp>
      <p:sp>
        <p:nvSpPr>
          <p:cNvPr id="838" name="Google Shape;838;p30"/>
          <p:cNvSpPr txBox="1"/>
          <p:nvPr/>
        </p:nvSpPr>
        <p:spPr>
          <a:xfrm>
            <a:off x="5737333" y="2798357"/>
            <a:ext cx="5285638"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DAAB59"/>
                </a:solidFill>
                <a:latin typeface="Arial"/>
                <a:ea typeface="Arial"/>
                <a:cs typeface="Arial"/>
                <a:sym typeface="Arial"/>
              </a:rPr>
              <a:t>3.1. Equidad Salarial</a:t>
            </a:r>
            <a:endParaRPr b="1" sz="2000">
              <a:solidFill>
                <a:srgbClr val="DAAB59"/>
              </a:solidFill>
              <a:latin typeface="Arial"/>
              <a:ea typeface="Arial"/>
              <a:cs typeface="Arial"/>
              <a:sym typeface="Arial"/>
            </a:endParaRPr>
          </a:p>
        </p:txBody>
      </p:sp>
      <p:sp>
        <p:nvSpPr>
          <p:cNvPr id="839" name="Google Shape;839;p30"/>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3" name="Shape 843"/>
        <p:cNvGrpSpPr/>
        <p:nvPr/>
      </p:nvGrpSpPr>
      <p:grpSpPr>
        <a:xfrm>
          <a:off x="0" y="0"/>
          <a:ext cx="0" cy="0"/>
          <a:chOff x="0" y="0"/>
          <a:chExt cx="0" cy="0"/>
        </a:xfrm>
      </p:grpSpPr>
      <p:pic>
        <p:nvPicPr>
          <p:cNvPr id="844" name="Google Shape;844;p31"/>
          <p:cNvPicPr preferRelativeResize="0"/>
          <p:nvPr>
            <p:ph idx="3" type="pic"/>
          </p:nvPr>
        </p:nvPicPr>
        <p:blipFill rotWithShape="1">
          <a:blip r:embed="rId3">
            <a:alphaModFix/>
          </a:blip>
          <a:srcRect b="0" l="11164" r="11164" t="0"/>
          <a:stretch/>
        </p:blipFill>
        <p:spPr>
          <a:xfrm>
            <a:off x="5848959" y="1564807"/>
            <a:ext cx="5462588" cy="3956050"/>
          </a:xfrm>
          <a:prstGeom prst="rect">
            <a:avLst/>
          </a:prstGeom>
          <a:noFill/>
          <a:ln>
            <a:noFill/>
          </a:ln>
        </p:spPr>
      </p:pic>
      <p:sp>
        <p:nvSpPr>
          <p:cNvPr id="845" name="Google Shape;845;p31"/>
          <p:cNvSpPr/>
          <p:nvPr/>
        </p:nvSpPr>
        <p:spPr>
          <a:xfrm>
            <a:off x="6091039" y="5042161"/>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46" name="Google Shape;846;p31"/>
          <p:cNvSpPr/>
          <p:nvPr/>
        </p:nvSpPr>
        <p:spPr>
          <a:xfrm>
            <a:off x="1065975" y="1369158"/>
            <a:ext cx="4395357" cy="461664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1050">
                <a:solidFill>
                  <a:schemeClr val="lt1"/>
                </a:solidFill>
                <a:latin typeface="Arial"/>
                <a:ea typeface="Arial"/>
                <a:cs typeface="Arial"/>
                <a:sym typeface="Arial"/>
              </a:rPr>
              <a:t>El Código del Trabajo define explícitamente el acoso laboral, incluyendo a la violencia, así:</a:t>
            </a:r>
            <a:endParaRPr/>
          </a:p>
          <a:p>
            <a:pPr indent="0" lvl="0" marL="0" marR="0" rtl="0" algn="just">
              <a:spcBef>
                <a:spcPts val="0"/>
              </a:spcBef>
              <a:spcAft>
                <a:spcPts val="0"/>
              </a:spcAft>
              <a:buNone/>
            </a:pPr>
            <a:r>
              <a:t/>
            </a:r>
            <a:endParaRPr sz="1050">
              <a:solidFill>
                <a:schemeClr val="lt1"/>
              </a:solidFill>
              <a:latin typeface="Arial"/>
              <a:ea typeface="Arial"/>
              <a:cs typeface="Arial"/>
              <a:sym typeface="Arial"/>
            </a:endParaRPr>
          </a:p>
          <a:p>
            <a:pPr indent="0" lvl="0" marL="0" marR="0" rtl="0" algn="just">
              <a:spcBef>
                <a:spcPts val="0"/>
              </a:spcBef>
              <a:spcAft>
                <a:spcPts val="0"/>
              </a:spcAft>
              <a:buNone/>
            </a:pPr>
            <a:r>
              <a:rPr b="1" lang="en-US" sz="1050">
                <a:solidFill>
                  <a:schemeClr val="lt1"/>
                </a:solidFill>
                <a:latin typeface="Arial"/>
                <a:ea typeface="Arial"/>
                <a:cs typeface="Arial"/>
                <a:sym typeface="Arial"/>
              </a:rPr>
              <a:t>“Art. 46.1.- Violencia y acoso.- </a:t>
            </a:r>
            <a:r>
              <a:rPr lang="en-US" sz="1050">
                <a:solidFill>
                  <a:schemeClr val="lt1"/>
                </a:solidFill>
                <a:latin typeface="Arial"/>
                <a:ea typeface="Arial"/>
                <a:cs typeface="Arial"/>
                <a:sym typeface="Arial"/>
              </a:rPr>
              <a:t>La violencia y acoso en materia laboral se refiere a todo tipo de comportamientos y prácticas inaceptables incluidas las amenazas, reconocidas en la Constitución, esta ley o en leyes especiales en favor del ser humano y concebidas como violencia, que ocurran una sola vez o de manera repetitiva, que resultan o pueden resultar en un daño físico, psicológico, sexual, económico, político, simbólico o digital, en contra de una persona trabajadora, incluyéndose la violencia y el acoso de género o por razones discriminatorias.</a:t>
            </a:r>
            <a:endParaRPr/>
          </a:p>
          <a:p>
            <a:pPr indent="0" lvl="0" marL="0" marR="0" rtl="0" algn="just">
              <a:spcBef>
                <a:spcPts val="0"/>
              </a:spcBef>
              <a:spcAft>
                <a:spcPts val="0"/>
              </a:spcAft>
              <a:buNone/>
            </a:pPr>
            <a:r>
              <a:t/>
            </a:r>
            <a:endParaRPr sz="1050">
              <a:solidFill>
                <a:schemeClr val="lt1"/>
              </a:solidFill>
              <a:latin typeface="Arial"/>
              <a:ea typeface="Arial"/>
              <a:cs typeface="Arial"/>
              <a:sym typeface="Arial"/>
            </a:endParaRPr>
          </a:p>
          <a:p>
            <a:pPr indent="0" lvl="0" marL="0" marR="0" rtl="0" algn="just">
              <a:spcBef>
                <a:spcPts val="0"/>
              </a:spcBef>
              <a:spcAft>
                <a:spcPts val="0"/>
              </a:spcAft>
              <a:buNone/>
            </a:pPr>
            <a:r>
              <a:rPr lang="en-US" sz="1050">
                <a:solidFill>
                  <a:schemeClr val="lt1"/>
                </a:solidFill>
                <a:latin typeface="Arial"/>
                <a:ea typeface="Arial"/>
                <a:cs typeface="Arial"/>
                <a:sym typeface="Arial"/>
              </a:rPr>
              <a:t>La </a:t>
            </a:r>
            <a:r>
              <a:rPr b="1" lang="en-US" sz="1050">
                <a:solidFill>
                  <a:schemeClr val="lt1"/>
                </a:solidFill>
                <a:latin typeface="Arial"/>
                <a:ea typeface="Arial"/>
                <a:cs typeface="Arial"/>
                <a:sym typeface="Arial"/>
              </a:rPr>
              <a:t>violencia y el acoso laboral comprende el comportamiento atentatorio a la dignidad de la persona,</a:t>
            </a:r>
            <a:r>
              <a:rPr lang="en-US" sz="1050">
                <a:solidFill>
                  <a:schemeClr val="lt1"/>
                </a:solidFill>
                <a:latin typeface="Arial"/>
                <a:ea typeface="Arial"/>
                <a:cs typeface="Arial"/>
                <a:sym typeface="Arial"/>
              </a:rPr>
              <a:t> ejercido de forma reiterada, y potencialmente lesivo, cometido en el lugar de trabajo o en cualquier momento en contra de una de las partes de la relación laboral o entre trabajadores, que tenga como resultado el menoscabo, maltrato, humillación o bien que amenace o perjudique a sus derechos adquiridos y obligados a una situación laboral de la persona violentada o acosada laboralmente.</a:t>
            </a:r>
            <a:endParaRPr/>
          </a:p>
          <a:p>
            <a:pPr indent="0" lvl="0" marL="0" marR="0" rtl="0" algn="just">
              <a:spcBef>
                <a:spcPts val="0"/>
              </a:spcBef>
              <a:spcAft>
                <a:spcPts val="0"/>
              </a:spcAft>
              <a:buNone/>
            </a:pPr>
            <a:r>
              <a:t/>
            </a:r>
            <a:endParaRPr sz="1050">
              <a:solidFill>
                <a:schemeClr val="lt1"/>
              </a:solidFill>
              <a:latin typeface="Arial"/>
              <a:ea typeface="Arial"/>
              <a:cs typeface="Arial"/>
              <a:sym typeface="Arial"/>
            </a:endParaRPr>
          </a:p>
          <a:p>
            <a:pPr indent="0" lvl="0" marL="0" marR="0" rtl="0" algn="just">
              <a:spcBef>
                <a:spcPts val="0"/>
              </a:spcBef>
              <a:spcAft>
                <a:spcPts val="0"/>
              </a:spcAft>
              <a:buNone/>
            </a:pPr>
            <a:r>
              <a:rPr lang="en-US" sz="1050">
                <a:solidFill>
                  <a:schemeClr val="lt1"/>
                </a:solidFill>
                <a:latin typeface="Arial"/>
                <a:ea typeface="Arial"/>
                <a:cs typeface="Arial"/>
                <a:sym typeface="Arial"/>
              </a:rPr>
              <a:t>La violencia y el </a:t>
            </a:r>
            <a:r>
              <a:rPr b="1" lang="en-US" sz="1050">
                <a:solidFill>
                  <a:schemeClr val="lt1"/>
                </a:solidFill>
                <a:latin typeface="Arial"/>
                <a:ea typeface="Arial"/>
                <a:cs typeface="Arial"/>
                <a:sym typeface="Arial"/>
              </a:rPr>
              <a:t>acoso laboral comprende también la no desconexión digital,</a:t>
            </a:r>
            <a:r>
              <a:rPr lang="en-US" sz="1050">
                <a:solidFill>
                  <a:schemeClr val="lt1"/>
                </a:solidFill>
                <a:latin typeface="Arial"/>
                <a:ea typeface="Arial"/>
                <a:cs typeface="Arial"/>
                <a:sym typeface="Arial"/>
              </a:rPr>
              <a:t> el desacato a su tiempo de descanso, permisos y vacaciones, así como de su privacidad de la intimidad personal y familiar.</a:t>
            </a:r>
            <a:endParaRPr/>
          </a:p>
          <a:p>
            <a:pPr indent="0" lvl="0" marL="0" marR="0" rtl="0" algn="just">
              <a:spcBef>
                <a:spcPts val="0"/>
              </a:spcBef>
              <a:spcAft>
                <a:spcPts val="0"/>
              </a:spcAft>
              <a:buNone/>
            </a:pPr>
            <a:r>
              <a:t/>
            </a:r>
            <a:endParaRPr sz="1050">
              <a:solidFill>
                <a:schemeClr val="lt1"/>
              </a:solidFill>
              <a:latin typeface="Arial"/>
              <a:ea typeface="Arial"/>
              <a:cs typeface="Arial"/>
              <a:sym typeface="Arial"/>
            </a:endParaRPr>
          </a:p>
          <a:p>
            <a:pPr indent="0" lvl="0" marL="0" marR="0" rtl="0" algn="just">
              <a:spcBef>
                <a:spcPts val="0"/>
              </a:spcBef>
              <a:spcAft>
                <a:spcPts val="0"/>
              </a:spcAft>
              <a:buNone/>
            </a:pPr>
            <a:r>
              <a:rPr lang="en-US" sz="1050">
                <a:solidFill>
                  <a:schemeClr val="lt1"/>
                </a:solidFill>
                <a:latin typeface="Arial"/>
                <a:ea typeface="Arial"/>
                <a:cs typeface="Arial"/>
                <a:sym typeface="Arial"/>
              </a:rPr>
              <a:t>El acoso podrá considerarse como una actuación discriminatoria cuando sea motivado por una de las razones enumeradas en el </a:t>
            </a:r>
            <a:r>
              <a:rPr b="1" lang="en-US" sz="1050">
                <a:solidFill>
                  <a:schemeClr val="lt1"/>
                </a:solidFill>
                <a:latin typeface="Arial"/>
                <a:ea typeface="Arial"/>
                <a:cs typeface="Arial"/>
                <a:sym typeface="Arial"/>
              </a:rPr>
              <a:t>artículo 11.2 de la Constitución de la República, incluyendo la filiación sindical y gremial.”</a:t>
            </a:r>
            <a:endParaRPr sz="1050">
              <a:solidFill>
                <a:schemeClr val="lt1"/>
              </a:solidFill>
              <a:latin typeface="Arial"/>
              <a:ea typeface="Arial"/>
              <a:cs typeface="Arial"/>
              <a:sym typeface="Arial"/>
            </a:endParaRPr>
          </a:p>
        </p:txBody>
      </p:sp>
      <p:sp>
        <p:nvSpPr>
          <p:cNvPr id="847" name="Google Shape;847;p31"/>
          <p:cNvSpPr/>
          <p:nvPr/>
        </p:nvSpPr>
        <p:spPr>
          <a:xfrm>
            <a:off x="1038120" y="730929"/>
            <a:ext cx="426429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800" u="none" strike="noStrike">
                <a:solidFill>
                  <a:srgbClr val="DAAB59"/>
                </a:solidFill>
                <a:latin typeface="Arial"/>
                <a:ea typeface="Arial"/>
                <a:cs typeface="Arial"/>
                <a:sym typeface="Arial"/>
              </a:rPr>
              <a:t>3.2. Acoso Laboral</a:t>
            </a:r>
            <a:endParaRPr b="1" sz="2000">
              <a:solidFill>
                <a:srgbClr val="DAAB59"/>
              </a:solidFill>
              <a:latin typeface="Arial"/>
              <a:ea typeface="Arial"/>
              <a:cs typeface="Arial"/>
              <a:sym typeface="Arial"/>
            </a:endParaRPr>
          </a:p>
        </p:txBody>
      </p:sp>
      <p:sp>
        <p:nvSpPr>
          <p:cNvPr id="848" name="Google Shape;848;p31"/>
          <p:cNvSpPr/>
          <p:nvPr/>
        </p:nvSpPr>
        <p:spPr>
          <a:xfrm flipH="1" rot="5400000">
            <a:off x="2896962" y="2556405"/>
            <a:ext cx="126264" cy="126264"/>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49" name="Google Shape;849;p31"/>
          <p:cNvSpPr/>
          <p:nvPr/>
        </p:nvSpPr>
        <p:spPr>
          <a:xfrm>
            <a:off x="779358" y="4421561"/>
            <a:ext cx="95862" cy="9586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50" name="Google Shape;850;p31"/>
          <p:cNvSpPr/>
          <p:nvPr/>
        </p:nvSpPr>
        <p:spPr>
          <a:xfrm rot="-5400000">
            <a:off x="364448" y="6192129"/>
            <a:ext cx="402772" cy="402772"/>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51" name="Google Shape;851;p31"/>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52" name="Google Shape;852;p31"/>
          <p:cNvSpPr txBox="1"/>
          <p:nvPr/>
        </p:nvSpPr>
        <p:spPr>
          <a:xfrm>
            <a:off x="455274" y="263099"/>
            <a:ext cx="550382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Código del trabajo</a:t>
            </a:r>
            <a:endParaRPr b="1" sz="1200">
              <a:solidFill>
                <a:schemeClr val="dk1"/>
              </a:solidFill>
              <a:latin typeface="Playfair Display"/>
              <a:ea typeface="Playfair Display"/>
              <a:cs typeface="Playfair Display"/>
              <a:sym typeface="Playfair Display"/>
            </a:endParaRPr>
          </a:p>
        </p:txBody>
      </p:sp>
      <p:cxnSp>
        <p:nvCxnSpPr>
          <p:cNvPr id="853" name="Google Shape;853;p31"/>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cxnSp>
        <p:nvCxnSpPr>
          <p:cNvPr id="854" name="Google Shape;854;p31"/>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855" name="Google Shape;855;p31"/>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56" name="Google Shape;856;p31"/>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57" name="Google Shape;857;p31"/>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sp>
        <p:nvSpPr>
          <p:cNvPr id="858" name="Google Shape;858;p31"/>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859" name="Google Shape;859;p31"/>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860" name="Google Shape;860;p31"/>
          <p:cNvPicPr preferRelativeResize="0"/>
          <p:nvPr/>
        </p:nvPicPr>
        <p:blipFill rotWithShape="1">
          <a:blip r:embed="rId4">
            <a:alphaModFix/>
          </a:blip>
          <a:srcRect b="0" l="0" r="0" t="0"/>
          <a:stretch/>
        </p:blipFill>
        <p:spPr>
          <a:xfrm>
            <a:off x="10351499" y="176461"/>
            <a:ext cx="1666771" cy="399331"/>
          </a:xfrm>
          <a:prstGeom prst="rect">
            <a:avLst/>
          </a:prstGeom>
          <a:noFill/>
          <a:ln>
            <a:noFill/>
          </a:ln>
        </p:spPr>
      </p:pic>
    </p:spTree>
  </p:cSld>
  <p:clrMapOvr>
    <a:masterClrMapping/>
  </p:clrMapOvr>
  <p:transition spd="slow">
    <p:wipe dir="l"/>
  </p:transition>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4" name="Shape 864"/>
        <p:cNvGrpSpPr/>
        <p:nvPr/>
      </p:nvGrpSpPr>
      <p:grpSpPr>
        <a:xfrm>
          <a:off x="0" y="0"/>
          <a:ext cx="0" cy="0"/>
          <a:chOff x="0" y="0"/>
          <a:chExt cx="0" cy="0"/>
        </a:xfrm>
      </p:grpSpPr>
      <p:pic>
        <p:nvPicPr>
          <p:cNvPr id="865" name="Google Shape;865;p32"/>
          <p:cNvPicPr preferRelativeResize="0"/>
          <p:nvPr>
            <p:ph idx="3" type="pic"/>
          </p:nvPr>
        </p:nvPicPr>
        <p:blipFill rotWithShape="1">
          <a:blip r:embed="rId3">
            <a:alphaModFix/>
          </a:blip>
          <a:srcRect b="0" l="1187" r="1187" t="0"/>
          <a:stretch/>
        </p:blipFill>
        <p:spPr>
          <a:xfrm>
            <a:off x="973053" y="1824147"/>
            <a:ext cx="5462588" cy="3956050"/>
          </a:xfrm>
          <a:prstGeom prst="rect">
            <a:avLst/>
          </a:prstGeom>
          <a:noFill/>
          <a:ln>
            <a:noFill/>
          </a:ln>
        </p:spPr>
      </p:pic>
      <p:sp>
        <p:nvSpPr>
          <p:cNvPr id="866" name="Google Shape;866;p32"/>
          <p:cNvSpPr/>
          <p:nvPr/>
        </p:nvSpPr>
        <p:spPr>
          <a:xfrm>
            <a:off x="6059660" y="5426169"/>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67" name="Google Shape;867;p32"/>
          <p:cNvSpPr/>
          <p:nvPr/>
        </p:nvSpPr>
        <p:spPr>
          <a:xfrm>
            <a:off x="6744876" y="1166056"/>
            <a:ext cx="4654119" cy="47782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50">
                <a:solidFill>
                  <a:schemeClr val="lt1"/>
                </a:solidFill>
                <a:latin typeface="Arial"/>
                <a:ea typeface="Arial"/>
                <a:cs typeface="Arial"/>
                <a:sym typeface="Arial"/>
              </a:rPr>
              <a:t>Art. 172: </a:t>
            </a:r>
            <a:r>
              <a:rPr lang="en-US" sz="1050">
                <a:solidFill>
                  <a:schemeClr val="lt1"/>
                </a:solidFill>
                <a:latin typeface="Arial"/>
                <a:ea typeface="Arial"/>
                <a:cs typeface="Arial"/>
                <a:sym typeface="Arial"/>
              </a:rPr>
              <a:t>Causal de terminación del contrato por parte del empleador, en casos de acoso laboral:</a:t>
            </a:r>
            <a:br>
              <a:rPr lang="en-US" sz="1050">
                <a:solidFill>
                  <a:schemeClr val="lt1"/>
                </a:solidFill>
                <a:latin typeface="Arial"/>
                <a:ea typeface="Arial"/>
                <a:cs typeface="Arial"/>
                <a:sym typeface="Arial"/>
              </a:rPr>
            </a:br>
            <a:br>
              <a:rPr lang="en-US" sz="1050">
                <a:solidFill>
                  <a:schemeClr val="lt1"/>
                </a:solidFill>
                <a:latin typeface="Arial"/>
                <a:ea typeface="Arial"/>
                <a:cs typeface="Arial"/>
                <a:sym typeface="Arial"/>
              </a:rPr>
            </a:br>
            <a:r>
              <a:rPr b="1" lang="en-US" sz="1050">
                <a:solidFill>
                  <a:schemeClr val="lt1"/>
                </a:solidFill>
                <a:latin typeface="Arial"/>
                <a:ea typeface="Arial"/>
                <a:cs typeface="Arial"/>
                <a:sym typeface="Arial"/>
              </a:rPr>
              <a:t>Numeral 8) </a:t>
            </a:r>
            <a:r>
              <a:rPr lang="en-US" sz="1050">
                <a:solidFill>
                  <a:schemeClr val="lt1"/>
                </a:solidFill>
                <a:latin typeface="Arial"/>
                <a:ea typeface="Arial"/>
                <a:cs typeface="Arial"/>
                <a:sym typeface="Arial"/>
              </a:rPr>
              <a:t>“Por el cometimiento de violencia y acoso laboral, ya sea de manera individual o coordinada con otros individuos, hacia un compañero o compañera de trabajo, hacia el empleador o empleadora o hacia un subordinado o subordinada en la empresa.”</a:t>
            </a:r>
            <a:br>
              <a:rPr lang="en-US" sz="1050">
                <a:solidFill>
                  <a:schemeClr val="lt1"/>
                </a:solidFill>
                <a:latin typeface="Arial"/>
                <a:ea typeface="Arial"/>
                <a:cs typeface="Arial"/>
                <a:sym typeface="Arial"/>
              </a:rPr>
            </a:br>
            <a:br>
              <a:rPr lang="en-US" sz="1050">
                <a:solidFill>
                  <a:schemeClr val="lt1"/>
                </a:solidFill>
                <a:latin typeface="Arial"/>
                <a:ea typeface="Arial"/>
                <a:cs typeface="Arial"/>
                <a:sym typeface="Arial"/>
              </a:rPr>
            </a:br>
            <a:r>
              <a:rPr b="1" lang="en-US" sz="1050">
                <a:solidFill>
                  <a:schemeClr val="lt1"/>
                </a:solidFill>
                <a:latin typeface="Arial"/>
                <a:ea typeface="Arial"/>
                <a:cs typeface="Arial"/>
                <a:sym typeface="Arial"/>
              </a:rPr>
              <a:t>Art. 173: </a:t>
            </a:r>
            <a:r>
              <a:rPr lang="en-US" sz="1050">
                <a:solidFill>
                  <a:schemeClr val="lt1"/>
                </a:solidFill>
                <a:latin typeface="Arial"/>
                <a:ea typeface="Arial"/>
                <a:cs typeface="Arial"/>
                <a:sym typeface="Arial"/>
              </a:rPr>
              <a:t>Causal de terminación del contrato por parte del trabajador, en casos de acoso laboral:</a:t>
            </a:r>
            <a:br>
              <a:rPr lang="en-US" sz="1050">
                <a:solidFill>
                  <a:schemeClr val="lt1"/>
                </a:solidFill>
                <a:latin typeface="Arial"/>
                <a:ea typeface="Arial"/>
                <a:cs typeface="Arial"/>
                <a:sym typeface="Arial"/>
              </a:rPr>
            </a:br>
            <a:br>
              <a:rPr lang="en-US" sz="1050">
                <a:solidFill>
                  <a:schemeClr val="lt1"/>
                </a:solidFill>
                <a:latin typeface="Arial"/>
                <a:ea typeface="Arial"/>
                <a:cs typeface="Arial"/>
                <a:sym typeface="Arial"/>
              </a:rPr>
            </a:br>
            <a:r>
              <a:rPr b="1" lang="en-US" sz="1050">
                <a:solidFill>
                  <a:schemeClr val="lt1"/>
                </a:solidFill>
                <a:latin typeface="Arial"/>
                <a:ea typeface="Arial"/>
                <a:cs typeface="Arial"/>
                <a:sym typeface="Arial"/>
              </a:rPr>
              <a:t>“Numeral 4. </a:t>
            </a:r>
            <a:r>
              <a:rPr lang="en-US" sz="1050">
                <a:solidFill>
                  <a:schemeClr val="lt1"/>
                </a:solidFill>
                <a:latin typeface="Arial"/>
                <a:ea typeface="Arial"/>
                <a:cs typeface="Arial"/>
                <a:sym typeface="Arial"/>
              </a:rPr>
              <a:t>En casos de sufrir de violencia y acoso laboral, cometido o permitido por acción u omisión por el empleador o empleadora o sus representantes legales.</a:t>
            </a:r>
            <a:br>
              <a:rPr lang="en-US" sz="1050">
                <a:solidFill>
                  <a:schemeClr val="lt1"/>
                </a:solidFill>
                <a:latin typeface="Arial"/>
                <a:ea typeface="Arial"/>
                <a:cs typeface="Arial"/>
                <a:sym typeface="Arial"/>
              </a:rPr>
            </a:br>
            <a:br>
              <a:rPr lang="en-US" sz="1050">
                <a:solidFill>
                  <a:schemeClr val="lt1"/>
                </a:solidFill>
                <a:latin typeface="Arial"/>
                <a:ea typeface="Arial"/>
                <a:cs typeface="Arial"/>
                <a:sym typeface="Arial"/>
              </a:rPr>
            </a:br>
            <a:r>
              <a:rPr lang="en-US" sz="1050">
                <a:solidFill>
                  <a:schemeClr val="lt1"/>
                </a:solidFill>
                <a:latin typeface="Arial"/>
                <a:ea typeface="Arial"/>
                <a:cs typeface="Arial"/>
                <a:sym typeface="Arial"/>
              </a:rPr>
              <a:t>Una vez presentada la petición del visto bueno, procederá la apertura de una conciliación que presidirá la autoridad laboral competente, en la que serán oídos, además del interesado, los representantes de los trabajadores y el empleador o quien le represente.</a:t>
            </a:r>
            <a:br>
              <a:rPr lang="en-US" sz="1050">
                <a:solidFill>
                  <a:schemeClr val="lt1"/>
                </a:solidFill>
                <a:latin typeface="Arial"/>
                <a:ea typeface="Arial"/>
                <a:cs typeface="Arial"/>
                <a:sym typeface="Arial"/>
              </a:rPr>
            </a:br>
            <a:br>
              <a:rPr lang="en-US" sz="1050">
                <a:solidFill>
                  <a:schemeClr val="lt1"/>
                </a:solidFill>
                <a:latin typeface="Arial"/>
                <a:ea typeface="Arial"/>
                <a:cs typeface="Arial"/>
                <a:sym typeface="Arial"/>
              </a:rPr>
            </a:br>
            <a:r>
              <a:rPr lang="en-US" sz="1050">
                <a:solidFill>
                  <a:schemeClr val="lt1"/>
                </a:solidFill>
                <a:latin typeface="Arial"/>
                <a:ea typeface="Arial"/>
                <a:cs typeface="Arial"/>
                <a:sym typeface="Arial"/>
              </a:rPr>
              <a:t>La indemnización será la establecida en el segundo inciso del artículo 195.3 de este Código. Atendiendo a la gravedad del caso la víctima de violencia y acoso laboral podrá solicitar ante la autoridad laboral competente la disculpa pública de quien cometió la conducta.</a:t>
            </a:r>
            <a:br>
              <a:rPr lang="en-US" sz="1050">
                <a:solidFill>
                  <a:schemeClr val="lt1"/>
                </a:solidFill>
                <a:latin typeface="Arial"/>
                <a:ea typeface="Arial"/>
                <a:cs typeface="Arial"/>
                <a:sym typeface="Arial"/>
              </a:rPr>
            </a:br>
            <a:br>
              <a:rPr lang="en-US" sz="1050">
                <a:solidFill>
                  <a:schemeClr val="lt1"/>
                </a:solidFill>
                <a:latin typeface="Arial"/>
                <a:ea typeface="Arial"/>
                <a:cs typeface="Arial"/>
                <a:sym typeface="Arial"/>
              </a:rPr>
            </a:br>
            <a:r>
              <a:rPr lang="en-US" sz="1050">
                <a:solidFill>
                  <a:schemeClr val="lt1"/>
                </a:solidFill>
                <a:latin typeface="Arial"/>
                <a:ea typeface="Arial"/>
                <a:cs typeface="Arial"/>
                <a:sym typeface="Arial"/>
              </a:rPr>
              <a:t>Cuando el trabajador o trabajadora presente indicios fundados de haber sufrido violencia y acoso laboral corresponderá al empleador o empleadora presentar una justificación objetiva y razonable, suficientemente probada, de las medidas adoptadas y de su proporcionalidad.”</a:t>
            </a:r>
            <a:endParaRPr sz="1050">
              <a:solidFill>
                <a:schemeClr val="lt1"/>
              </a:solidFill>
              <a:latin typeface="Arial"/>
              <a:ea typeface="Arial"/>
              <a:cs typeface="Arial"/>
              <a:sym typeface="Arial"/>
            </a:endParaRPr>
          </a:p>
        </p:txBody>
      </p:sp>
      <p:sp>
        <p:nvSpPr>
          <p:cNvPr id="868" name="Google Shape;868;p32"/>
          <p:cNvSpPr/>
          <p:nvPr/>
        </p:nvSpPr>
        <p:spPr>
          <a:xfrm>
            <a:off x="891079" y="732851"/>
            <a:ext cx="426429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800" u="none" strike="noStrike">
                <a:solidFill>
                  <a:srgbClr val="DAAB59"/>
                </a:solidFill>
                <a:latin typeface="Arial"/>
                <a:ea typeface="Arial"/>
                <a:cs typeface="Arial"/>
                <a:sym typeface="Arial"/>
              </a:rPr>
              <a:t>3.2. Acoso Laboral</a:t>
            </a:r>
            <a:endParaRPr b="1" sz="2000">
              <a:solidFill>
                <a:srgbClr val="DAAB59"/>
              </a:solidFill>
              <a:latin typeface="Arial"/>
              <a:ea typeface="Arial"/>
              <a:cs typeface="Arial"/>
              <a:sym typeface="Arial"/>
            </a:endParaRPr>
          </a:p>
        </p:txBody>
      </p:sp>
      <p:sp>
        <p:nvSpPr>
          <p:cNvPr id="869" name="Google Shape;869;p32"/>
          <p:cNvSpPr/>
          <p:nvPr/>
        </p:nvSpPr>
        <p:spPr>
          <a:xfrm flipH="1" rot="5400000">
            <a:off x="2896962" y="2556405"/>
            <a:ext cx="126264" cy="126264"/>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70" name="Google Shape;870;p32"/>
          <p:cNvSpPr/>
          <p:nvPr/>
        </p:nvSpPr>
        <p:spPr>
          <a:xfrm>
            <a:off x="779358" y="4421561"/>
            <a:ext cx="95862" cy="9586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71" name="Google Shape;871;p32"/>
          <p:cNvSpPr/>
          <p:nvPr/>
        </p:nvSpPr>
        <p:spPr>
          <a:xfrm rot="-5400000">
            <a:off x="364448" y="6192129"/>
            <a:ext cx="402772" cy="402772"/>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72" name="Google Shape;872;p32"/>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73" name="Google Shape;873;p32"/>
          <p:cNvSpPr txBox="1"/>
          <p:nvPr/>
        </p:nvSpPr>
        <p:spPr>
          <a:xfrm>
            <a:off x="455274" y="263099"/>
            <a:ext cx="550382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Código del trabajo</a:t>
            </a:r>
            <a:endParaRPr b="1" sz="1200">
              <a:solidFill>
                <a:schemeClr val="dk1"/>
              </a:solidFill>
              <a:latin typeface="Playfair Display"/>
              <a:ea typeface="Playfair Display"/>
              <a:cs typeface="Playfair Display"/>
              <a:sym typeface="Playfair Display"/>
            </a:endParaRPr>
          </a:p>
        </p:txBody>
      </p:sp>
      <p:cxnSp>
        <p:nvCxnSpPr>
          <p:cNvPr id="874" name="Google Shape;874;p32"/>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cxnSp>
        <p:nvCxnSpPr>
          <p:cNvPr id="875" name="Google Shape;875;p32"/>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876" name="Google Shape;876;p32"/>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77" name="Google Shape;877;p32"/>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78" name="Google Shape;878;p32"/>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sp>
        <p:nvSpPr>
          <p:cNvPr id="879" name="Google Shape;879;p32"/>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880" name="Google Shape;880;p32"/>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881" name="Google Shape;881;p32"/>
          <p:cNvPicPr preferRelativeResize="0"/>
          <p:nvPr/>
        </p:nvPicPr>
        <p:blipFill rotWithShape="1">
          <a:blip r:embed="rId4">
            <a:alphaModFix/>
          </a:blip>
          <a:srcRect b="0" l="0" r="0" t="0"/>
          <a:stretch/>
        </p:blipFill>
        <p:spPr>
          <a:xfrm>
            <a:off x="10351499" y="176461"/>
            <a:ext cx="1666771" cy="399331"/>
          </a:xfrm>
          <a:prstGeom prst="rect">
            <a:avLst/>
          </a:prstGeom>
          <a:noFill/>
          <a:ln>
            <a:noFill/>
          </a:ln>
        </p:spPr>
      </p:pic>
      <p:sp>
        <p:nvSpPr>
          <p:cNvPr id="882" name="Google Shape;882;p32"/>
          <p:cNvSpPr txBox="1"/>
          <p:nvPr/>
        </p:nvSpPr>
        <p:spPr>
          <a:xfrm>
            <a:off x="891079" y="1166056"/>
            <a:ext cx="6102456" cy="253916"/>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1050">
                <a:solidFill>
                  <a:schemeClr val="lt1"/>
                </a:solidFill>
                <a:latin typeface="Arial"/>
                <a:ea typeface="Arial"/>
                <a:cs typeface="Arial"/>
                <a:sym typeface="Arial"/>
              </a:rPr>
              <a:t>El acoso laboral se lo aborda directamente en las siguientes disposiciones:</a:t>
            </a:r>
            <a:endParaRPr/>
          </a:p>
        </p:txBody>
      </p:sp>
      <p:sp>
        <p:nvSpPr>
          <p:cNvPr id="883" name="Google Shape;883;p32"/>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7" name="Shape 887"/>
        <p:cNvGrpSpPr/>
        <p:nvPr/>
      </p:nvGrpSpPr>
      <p:grpSpPr>
        <a:xfrm>
          <a:off x="0" y="0"/>
          <a:ext cx="0" cy="0"/>
          <a:chOff x="0" y="0"/>
          <a:chExt cx="0" cy="0"/>
        </a:xfrm>
      </p:grpSpPr>
      <p:sp>
        <p:nvSpPr>
          <p:cNvPr id="888" name="Google Shape;888;p33"/>
          <p:cNvSpPr/>
          <p:nvPr/>
        </p:nvSpPr>
        <p:spPr>
          <a:xfrm>
            <a:off x="7131952" y="2335474"/>
            <a:ext cx="3823221" cy="551561"/>
          </a:xfrm>
          <a:prstGeom prst="rect">
            <a:avLst/>
          </a:prstGeom>
          <a:noFill/>
          <a:ln>
            <a:noFill/>
          </a:ln>
        </p:spPr>
        <p:txBody>
          <a:bodyPr anchorCtr="0" anchor="t" bIns="45700" lIns="91425" spcFirstLastPara="1" rIns="91425" wrap="square" tIns="45700">
            <a:spAutoFit/>
          </a:bodyPr>
          <a:lstStyle/>
          <a:p>
            <a:pPr indent="-171450" lvl="1" marL="628650" marR="0" rtl="0" algn="l">
              <a:lnSpc>
                <a:spcPct val="150000"/>
              </a:lnSpc>
              <a:spcBef>
                <a:spcPts val="0"/>
              </a:spcBef>
              <a:spcAft>
                <a:spcPts val="0"/>
              </a:spcAft>
              <a:buClr>
                <a:schemeClr val="lt1"/>
              </a:buClr>
              <a:buSzPts val="1050"/>
              <a:buFont typeface="Arial"/>
              <a:buChar char="•"/>
            </a:pPr>
            <a:r>
              <a:rPr b="1" i="0" lang="en-US" sz="1050" u="sng" cap="none" strike="noStrike">
                <a:solidFill>
                  <a:schemeClr val="lt1"/>
                </a:solidFill>
                <a:latin typeface="Arial"/>
                <a:ea typeface="Arial"/>
                <a:cs typeface="Arial"/>
                <a:sym typeface="Arial"/>
                <a:hlinkClick r:id="rId3">
                  <a:extLst>
                    <a:ext uri="{A12FA001-AC4F-418D-AE19-62706E023703}">
                      <ahyp:hlinkClr val="tx"/>
                    </a:ext>
                  </a:extLst>
                </a:hlinkClick>
              </a:rPr>
              <a:t>(PROTOCOLO DE PREVENCIÓN DE ACOSO LABORAL, Acuerdo Ministerial MDT-2025-102)</a:t>
            </a:r>
            <a:endParaRPr b="1" i="0" sz="1050" u="none" cap="none" strike="noStrike">
              <a:solidFill>
                <a:schemeClr val="lt1"/>
              </a:solidFill>
              <a:latin typeface="Arial"/>
              <a:ea typeface="Arial"/>
              <a:cs typeface="Arial"/>
              <a:sym typeface="Arial"/>
            </a:endParaRPr>
          </a:p>
        </p:txBody>
      </p:sp>
      <p:sp>
        <p:nvSpPr>
          <p:cNvPr id="889" name="Google Shape;889;p33"/>
          <p:cNvSpPr/>
          <p:nvPr/>
        </p:nvSpPr>
        <p:spPr>
          <a:xfrm rot="-5400000">
            <a:off x="364448" y="6192129"/>
            <a:ext cx="402772" cy="402772"/>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90" name="Google Shape;890;p33"/>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891" name="Google Shape;891;p33"/>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892" name="Google Shape;892;p33"/>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93" name="Google Shape;893;p33"/>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94" name="Google Shape;894;p33"/>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pic>
        <p:nvPicPr>
          <p:cNvPr id="895" name="Google Shape;895;p33"/>
          <p:cNvPicPr preferRelativeResize="0"/>
          <p:nvPr>
            <p:ph idx="2" type="pic"/>
          </p:nvPr>
        </p:nvPicPr>
        <p:blipFill rotWithShape="1">
          <a:blip r:embed="rId4">
            <a:alphaModFix/>
          </a:blip>
          <a:srcRect b="0" l="3612" r="3612" t="0"/>
          <a:stretch/>
        </p:blipFill>
        <p:spPr>
          <a:xfrm>
            <a:off x="1236827" y="1787035"/>
            <a:ext cx="5581390" cy="3143137"/>
          </a:xfrm>
          <a:prstGeom prst="rect">
            <a:avLst/>
          </a:prstGeom>
          <a:noFill/>
          <a:ln>
            <a:noFill/>
          </a:ln>
        </p:spPr>
      </p:pic>
      <p:sp>
        <p:nvSpPr>
          <p:cNvPr id="896" name="Google Shape;896;p33"/>
          <p:cNvSpPr txBox="1"/>
          <p:nvPr/>
        </p:nvSpPr>
        <p:spPr>
          <a:xfrm>
            <a:off x="412378" y="269501"/>
            <a:ext cx="588155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Código del trabajo</a:t>
            </a:r>
            <a:endParaRPr b="1" sz="1200">
              <a:solidFill>
                <a:schemeClr val="dk1"/>
              </a:solidFill>
              <a:latin typeface="Playfair Display"/>
              <a:ea typeface="Playfair Display"/>
              <a:cs typeface="Playfair Display"/>
              <a:sym typeface="Playfair Display"/>
            </a:endParaRPr>
          </a:p>
        </p:txBody>
      </p:sp>
      <p:cxnSp>
        <p:nvCxnSpPr>
          <p:cNvPr id="897" name="Google Shape;897;p33"/>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sp>
        <p:nvSpPr>
          <p:cNvPr id="898" name="Google Shape;898;p33"/>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899" name="Google Shape;899;p33"/>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900" name="Google Shape;900;p33"/>
          <p:cNvPicPr preferRelativeResize="0"/>
          <p:nvPr/>
        </p:nvPicPr>
        <p:blipFill rotWithShape="1">
          <a:blip r:embed="rId5">
            <a:alphaModFix/>
          </a:blip>
          <a:srcRect b="0" l="0" r="0" t="0"/>
          <a:stretch/>
        </p:blipFill>
        <p:spPr>
          <a:xfrm>
            <a:off x="10351499" y="176461"/>
            <a:ext cx="1666771" cy="399331"/>
          </a:xfrm>
          <a:prstGeom prst="rect">
            <a:avLst/>
          </a:prstGeom>
          <a:noFill/>
          <a:ln>
            <a:noFill/>
          </a:ln>
        </p:spPr>
      </p:pic>
      <p:sp>
        <p:nvSpPr>
          <p:cNvPr id="901" name="Google Shape;901;p33"/>
          <p:cNvSpPr/>
          <p:nvPr/>
        </p:nvSpPr>
        <p:spPr>
          <a:xfrm>
            <a:off x="1492823" y="2042138"/>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02" name="Google Shape;902;p33"/>
          <p:cNvSpPr/>
          <p:nvPr/>
        </p:nvSpPr>
        <p:spPr>
          <a:xfrm>
            <a:off x="7131952" y="3280871"/>
            <a:ext cx="3823221" cy="1036309"/>
          </a:xfrm>
          <a:prstGeom prst="rect">
            <a:avLst/>
          </a:prstGeom>
          <a:noFill/>
          <a:ln>
            <a:noFill/>
          </a:ln>
        </p:spPr>
        <p:txBody>
          <a:bodyPr anchorCtr="0" anchor="t" bIns="45700" lIns="91425" spcFirstLastPara="1" rIns="91425" wrap="square" tIns="45700">
            <a:spAutoFit/>
          </a:bodyPr>
          <a:lstStyle/>
          <a:p>
            <a:pPr indent="-171450" lvl="0" marL="171450" marR="0" rtl="0" algn="l">
              <a:lnSpc>
                <a:spcPct val="150000"/>
              </a:lnSpc>
              <a:spcBef>
                <a:spcPts val="0"/>
              </a:spcBef>
              <a:spcAft>
                <a:spcPts val="0"/>
              </a:spcAft>
              <a:buClr>
                <a:schemeClr val="lt1"/>
              </a:buClr>
              <a:buSzPts val="1050"/>
              <a:buFont typeface="Arial"/>
              <a:buChar char="•"/>
            </a:pPr>
            <a:r>
              <a:rPr b="1" lang="en-US" sz="1050">
                <a:solidFill>
                  <a:schemeClr val="lt1"/>
                </a:solidFill>
                <a:latin typeface="Arial"/>
                <a:ea typeface="Arial"/>
                <a:cs typeface="Arial"/>
                <a:sym typeface="Arial"/>
              </a:rPr>
              <a:t>Art. 46:  Prohibiciones el trabajador: </a:t>
            </a:r>
            <a:r>
              <a:rPr lang="en-US" sz="1050">
                <a:solidFill>
                  <a:schemeClr val="lt1"/>
                </a:solidFill>
                <a:latin typeface="Arial"/>
                <a:ea typeface="Arial"/>
                <a:cs typeface="Arial"/>
                <a:sym typeface="Arial"/>
              </a:rPr>
              <a:t>“j) El cometimiento de actos de acoso laboral hacia un compañero o compañera, hacia el empleador, hacia un superior jerárquico o hacia una persona subordinada en la empresa.”</a:t>
            </a:r>
            <a:endParaRPr sz="1050">
              <a:solidFill>
                <a:schemeClr val="lt1"/>
              </a:solidFill>
              <a:latin typeface="Arial"/>
              <a:ea typeface="Arial"/>
              <a:cs typeface="Arial"/>
              <a:sym typeface="Arial"/>
            </a:endParaRPr>
          </a:p>
        </p:txBody>
      </p:sp>
      <p:pic>
        <p:nvPicPr>
          <p:cNvPr id="903" name="Google Shape;903;p33"/>
          <p:cNvPicPr preferRelativeResize="0"/>
          <p:nvPr/>
        </p:nvPicPr>
        <p:blipFill rotWithShape="1">
          <a:blip r:embed="rId6">
            <a:alphaModFix/>
          </a:blip>
          <a:srcRect b="0" l="0" r="0" t="0"/>
          <a:stretch/>
        </p:blipFill>
        <p:spPr>
          <a:xfrm>
            <a:off x="7206357" y="2311199"/>
            <a:ext cx="523115" cy="643650"/>
          </a:xfrm>
          <a:prstGeom prst="rect">
            <a:avLst/>
          </a:prstGeom>
          <a:noFill/>
          <a:ln>
            <a:noFill/>
          </a:ln>
        </p:spPr>
      </p:pic>
      <p:sp>
        <p:nvSpPr>
          <p:cNvPr id="904" name="Google Shape;904;p33"/>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8" name="Shape 908"/>
        <p:cNvGrpSpPr/>
        <p:nvPr/>
      </p:nvGrpSpPr>
      <p:grpSpPr>
        <a:xfrm>
          <a:off x="0" y="0"/>
          <a:ext cx="0" cy="0"/>
          <a:chOff x="0" y="0"/>
          <a:chExt cx="0" cy="0"/>
        </a:xfrm>
      </p:grpSpPr>
      <p:sp>
        <p:nvSpPr>
          <p:cNvPr id="909" name="Google Shape;909;p34"/>
          <p:cNvSpPr/>
          <p:nvPr/>
        </p:nvSpPr>
        <p:spPr>
          <a:xfrm>
            <a:off x="1065975" y="1792655"/>
            <a:ext cx="4793912" cy="332398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1050">
                <a:solidFill>
                  <a:schemeClr val="lt1"/>
                </a:solidFill>
                <a:latin typeface="Arial"/>
                <a:ea typeface="Arial"/>
                <a:cs typeface="Arial"/>
                <a:sym typeface="Arial"/>
              </a:rPr>
              <a:t>Art. 42.3.- Obligación.- </a:t>
            </a:r>
            <a:r>
              <a:rPr lang="en-US" sz="1050">
                <a:solidFill>
                  <a:schemeClr val="lt1"/>
                </a:solidFill>
                <a:latin typeface="Arial"/>
                <a:ea typeface="Arial"/>
                <a:cs typeface="Arial"/>
                <a:sym typeface="Arial"/>
              </a:rPr>
              <a:t>“El empleador que cuente con veinticinco trabajadores, deberá mantener a una o un trabajador mayor de cuarenta (40) años. Cuando mantenga el empleador más de 25 trabajadores deberá mantener el 1% del total de su nómina a trabajadores de más de 40 años de edad, observando los principios de equidad de género y diversidad.</a:t>
            </a:r>
            <a:endParaRPr/>
          </a:p>
          <a:p>
            <a:pPr indent="0" lvl="0" marL="0" marR="0" rtl="0" algn="just">
              <a:spcBef>
                <a:spcPts val="0"/>
              </a:spcBef>
              <a:spcAft>
                <a:spcPts val="0"/>
              </a:spcAft>
              <a:buNone/>
            </a:pPr>
            <a:r>
              <a:t/>
            </a:r>
            <a:endParaRPr sz="1050">
              <a:solidFill>
                <a:schemeClr val="lt1"/>
              </a:solidFill>
              <a:latin typeface="Arial"/>
              <a:ea typeface="Arial"/>
              <a:cs typeface="Arial"/>
              <a:sym typeface="Arial"/>
            </a:endParaRPr>
          </a:p>
          <a:p>
            <a:pPr indent="0" lvl="0" marL="0" marR="0" rtl="0" algn="just">
              <a:spcBef>
                <a:spcPts val="0"/>
              </a:spcBef>
              <a:spcAft>
                <a:spcPts val="0"/>
              </a:spcAft>
              <a:buNone/>
            </a:pPr>
            <a:r>
              <a:rPr b="1" i="1" lang="en-US" sz="1050">
                <a:solidFill>
                  <a:schemeClr val="lt1"/>
                </a:solidFill>
                <a:latin typeface="Arial"/>
                <a:ea typeface="Arial"/>
                <a:cs typeface="Arial"/>
                <a:sym typeface="Arial"/>
              </a:rPr>
              <a:t>Dicha obligación no podrá ser menor del cuatro por ciento de la totalidad de sus trabajadores.</a:t>
            </a:r>
            <a:endParaRPr/>
          </a:p>
          <a:p>
            <a:pPr indent="0" lvl="0" marL="0" marR="0" rtl="0" algn="just">
              <a:spcBef>
                <a:spcPts val="0"/>
              </a:spcBef>
              <a:spcAft>
                <a:spcPts val="0"/>
              </a:spcAft>
              <a:buNone/>
            </a:pPr>
            <a:br>
              <a:rPr lang="en-US" sz="1050">
                <a:solidFill>
                  <a:schemeClr val="lt1"/>
                </a:solidFill>
                <a:latin typeface="Arial"/>
                <a:ea typeface="Arial"/>
                <a:cs typeface="Arial"/>
                <a:sym typeface="Arial"/>
              </a:rPr>
            </a:br>
            <a:r>
              <a:rPr lang="en-US" sz="1050">
                <a:solidFill>
                  <a:schemeClr val="lt1"/>
                </a:solidFill>
                <a:latin typeface="Arial"/>
                <a:ea typeface="Arial"/>
                <a:cs typeface="Arial"/>
                <a:sym typeface="Arial"/>
              </a:rPr>
              <a:t>El Estado, a través del ente rector del trabajo, implementará programas de incentivos no económicos para aquellos empleadores que incorporen en su nómina a personas mayores de cuarenta (40) años que se encuentren en situación de desempleo, observando los principios de equidad de género y diversidad.</a:t>
            </a:r>
            <a:endParaRPr/>
          </a:p>
          <a:p>
            <a:pPr indent="0" lvl="0" marL="0" marR="0" rtl="0" algn="just">
              <a:spcBef>
                <a:spcPts val="0"/>
              </a:spcBef>
              <a:spcAft>
                <a:spcPts val="0"/>
              </a:spcAft>
              <a:buNone/>
            </a:pPr>
            <a:r>
              <a:t/>
            </a:r>
            <a:endParaRPr sz="1050">
              <a:solidFill>
                <a:schemeClr val="lt1"/>
              </a:solidFill>
              <a:latin typeface="Arial"/>
              <a:ea typeface="Arial"/>
              <a:cs typeface="Arial"/>
              <a:sym typeface="Arial"/>
            </a:endParaRPr>
          </a:p>
          <a:p>
            <a:pPr indent="0" lvl="0" marL="0" marR="0" rtl="0" algn="just">
              <a:spcBef>
                <a:spcPts val="0"/>
              </a:spcBef>
              <a:spcAft>
                <a:spcPts val="0"/>
              </a:spcAft>
              <a:buNone/>
            </a:pPr>
            <a:r>
              <a:rPr lang="en-US" sz="1050">
                <a:solidFill>
                  <a:schemeClr val="lt1"/>
                </a:solidFill>
                <a:latin typeface="Arial"/>
                <a:ea typeface="Arial"/>
                <a:cs typeface="Arial"/>
                <a:sym typeface="Arial"/>
              </a:rPr>
              <a:t>El ente rector del trabajo publicará anualmente el listado de empleadores que hayan implementado buenas prácticas en la contratación de personas mayores de cuarenta (40) años, y establecerá un sistema de reconocimiento público que contribuya a la visibilización de estas iniciativas.”</a:t>
            </a:r>
            <a:endParaRPr/>
          </a:p>
          <a:p>
            <a:pPr indent="0" lvl="0" marL="0" marR="0" rtl="0" algn="just">
              <a:spcBef>
                <a:spcPts val="0"/>
              </a:spcBef>
              <a:spcAft>
                <a:spcPts val="0"/>
              </a:spcAft>
              <a:buNone/>
            </a:pPr>
            <a:br>
              <a:rPr lang="en-US" sz="1050">
                <a:solidFill>
                  <a:schemeClr val="lt1"/>
                </a:solidFill>
                <a:latin typeface="Arial"/>
                <a:ea typeface="Arial"/>
                <a:cs typeface="Arial"/>
                <a:sym typeface="Arial"/>
              </a:rPr>
            </a:br>
            <a:endParaRPr sz="1050">
              <a:solidFill>
                <a:schemeClr val="lt1"/>
              </a:solidFill>
              <a:latin typeface="Arial"/>
              <a:ea typeface="Arial"/>
              <a:cs typeface="Arial"/>
              <a:sym typeface="Arial"/>
            </a:endParaRPr>
          </a:p>
        </p:txBody>
      </p:sp>
      <p:sp>
        <p:nvSpPr>
          <p:cNvPr id="910" name="Google Shape;910;p34"/>
          <p:cNvSpPr/>
          <p:nvPr/>
        </p:nvSpPr>
        <p:spPr>
          <a:xfrm>
            <a:off x="1038120" y="1202868"/>
            <a:ext cx="426429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800" u="none" strike="noStrike">
                <a:solidFill>
                  <a:srgbClr val="DAAB59"/>
                </a:solidFill>
                <a:latin typeface="Arial"/>
                <a:ea typeface="Arial"/>
                <a:cs typeface="Arial"/>
                <a:sym typeface="Arial"/>
              </a:rPr>
              <a:t>3.3. No Discriminación</a:t>
            </a:r>
            <a:endParaRPr b="1" sz="2000">
              <a:solidFill>
                <a:srgbClr val="DAAB59"/>
              </a:solidFill>
              <a:latin typeface="Arial"/>
              <a:ea typeface="Arial"/>
              <a:cs typeface="Arial"/>
              <a:sym typeface="Arial"/>
            </a:endParaRPr>
          </a:p>
        </p:txBody>
      </p:sp>
      <p:sp>
        <p:nvSpPr>
          <p:cNvPr id="911" name="Google Shape;911;p34"/>
          <p:cNvSpPr/>
          <p:nvPr/>
        </p:nvSpPr>
        <p:spPr>
          <a:xfrm flipH="1" rot="5400000">
            <a:off x="2896962" y="2556405"/>
            <a:ext cx="126264" cy="126264"/>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12" name="Google Shape;912;p34"/>
          <p:cNvSpPr/>
          <p:nvPr/>
        </p:nvSpPr>
        <p:spPr>
          <a:xfrm>
            <a:off x="779358" y="4421561"/>
            <a:ext cx="95862" cy="9586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13" name="Google Shape;913;p34"/>
          <p:cNvSpPr/>
          <p:nvPr/>
        </p:nvSpPr>
        <p:spPr>
          <a:xfrm rot="-5400000">
            <a:off x="364448" y="6192129"/>
            <a:ext cx="402772" cy="402772"/>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14" name="Google Shape;914;p34"/>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15" name="Google Shape;915;p34"/>
          <p:cNvSpPr txBox="1"/>
          <p:nvPr/>
        </p:nvSpPr>
        <p:spPr>
          <a:xfrm>
            <a:off x="455274" y="263099"/>
            <a:ext cx="550382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Código del trabajo</a:t>
            </a:r>
            <a:endParaRPr b="1" sz="1200">
              <a:solidFill>
                <a:schemeClr val="dk1"/>
              </a:solidFill>
              <a:latin typeface="Playfair Display"/>
              <a:ea typeface="Playfair Display"/>
              <a:cs typeface="Playfair Display"/>
              <a:sym typeface="Playfair Display"/>
            </a:endParaRPr>
          </a:p>
        </p:txBody>
      </p:sp>
      <p:cxnSp>
        <p:nvCxnSpPr>
          <p:cNvPr id="916" name="Google Shape;916;p34"/>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cxnSp>
        <p:nvCxnSpPr>
          <p:cNvPr id="917" name="Google Shape;917;p34"/>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918" name="Google Shape;918;p34"/>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19" name="Google Shape;919;p34"/>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20" name="Google Shape;920;p34"/>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sp>
        <p:nvSpPr>
          <p:cNvPr id="921" name="Google Shape;921;p34"/>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922" name="Google Shape;922;p34"/>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923" name="Google Shape;923;p34"/>
          <p:cNvPicPr preferRelativeResize="0"/>
          <p:nvPr/>
        </p:nvPicPr>
        <p:blipFill rotWithShape="1">
          <a:blip r:embed="rId3">
            <a:alphaModFix/>
          </a:blip>
          <a:srcRect b="0" l="0" r="0" t="0"/>
          <a:stretch/>
        </p:blipFill>
        <p:spPr>
          <a:xfrm>
            <a:off x="10351499" y="176461"/>
            <a:ext cx="1666771" cy="399331"/>
          </a:xfrm>
          <a:prstGeom prst="rect">
            <a:avLst/>
          </a:prstGeom>
          <a:noFill/>
          <a:ln>
            <a:noFill/>
          </a:ln>
        </p:spPr>
      </p:pic>
      <p:pic>
        <p:nvPicPr>
          <p:cNvPr id="924" name="Google Shape;924;p34"/>
          <p:cNvPicPr preferRelativeResize="0"/>
          <p:nvPr>
            <p:ph idx="2" type="pic"/>
          </p:nvPr>
        </p:nvPicPr>
        <p:blipFill rotWithShape="1">
          <a:blip r:embed="rId4">
            <a:alphaModFix/>
          </a:blip>
          <a:srcRect b="0" l="22859" r="26115" t="0"/>
          <a:stretch/>
        </p:blipFill>
        <p:spPr>
          <a:xfrm>
            <a:off x="6688622" y="756262"/>
            <a:ext cx="4513931" cy="5336800"/>
          </a:xfrm>
          <a:prstGeom prst="rect">
            <a:avLst/>
          </a:prstGeom>
          <a:noFill/>
          <a:ln>
            <a:noFill/>
          </a:ln>
        </p:spPr>
      </p:pic>
      <p:sp>
        <p:nvSpPr>
          <p:cNvPr id="925" name="Google Shape;925;p34"/>
          <p:cNvSpPr/>
          <p:nvPr/>
        </p:nvSpPr>
        <p:spPr>
          <a:xfrm>
            <a:off x="6949786" y="5577477"/>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26" name="Google Shape;926;p34"/>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0" name="Shape 930"/>
        <p:cNvGrpSpPr/>
        <p:nvPr/>
      </p:nvGrpSpPr>
      <p:grpSpPr>
        <a:xfrm>
          <a:off x="0" y="0"/>
          <a:ext cx="0" cy="0"/>
          <a:chOff x="0" y="0"/>
          <a:chExt cx="0" cy="0"/>
        </a:xfrm>
      </p:grpSpPr>
      <p:sp>
        <p:nvSpPr>
          <p:cNvPr id="931" name="Google Shape;931;p35"/>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sp>
        <p:nvSpPr>
          <p:cNvPr id="932" name="Google Shape;932;p35"/>
          <p:cNvSpPr/>
          <p:nvPr/>
        </p:nvSpPr>
        <p:spPr>
          <a:xfrm>
            <a:off x="5296234" y="1705650"/>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3" name="Google Shape;933;p35"/>
          <p:cNvSpPr txBox="1"/>
          <p:nvPr/>
        </p:nvSpPr>
        <p:spPr>
          <a:xfrm>
            <a:off x="1068387" y="720026"/>
            <a:ext cx="8745707"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accent4"/>
                </a:solidFill>
                <a:latin typeface="Playfair Display"/>
                <a:ea typeface="Playfair Display"/>
                <a:cs typeface="Playfair Display"/>
                <a:sym typeface="Playfair Display"/>
              </a:rPr>
              <a:t>4. Ley Orgánica </a:t>
            </a:r>
            <a:r>
              <a:rPr b="1" lang="en-US" sz="3200">
                <a:solidFill>
                  <a:schemeClr val="lt1"/>
                </a:solidFill>
                <a:latin typeface="Playfair Display"/>
                <a:ea typeface="Playfair Display"/>
                <a:cs typeface="Playfair Display"/>
                <a:sym typeface="Playfair Display"/>
              </a:rPr>
              <a:t>de Servicio </a:t>
            </a:r>
            <a:r>
              <a:rPr b="1" lang="en-US" sz="3200">
                <a:solidFill>
                  <a:srgbClr val="BFBFBF"/>
                </a:solidFill>
                <a:latin typeface="Playfair Display"/>
                <a:ea typeface="Playfair Display"/>
                <a:cs typeface="Playfair Display"/>
                <a:sym typeface="Playfair Display"/>
              </a:rPr>
              <a:t>Público (LOSEP)</a:t>
            </a:r>
            <a:endParaRPr b="1" sz="3200">
              <a:solidFill>
                <a:srgbClr val="BFBFBF"/>
              </a:solidFill>
              <a:latin typeface="Playfair Display"/>
              <a:ea typeface="Playfair Display"/>
              <a:cs typeface="Playfair Display"/>
              <a:sym typeface="Playfair Display"/>
            </a:endParaRPr>
          </a:p>
        </p:txBody>
      </p:sp>
      <p:sp>
        <p:nvSpPr>
          <p:cNvPr id="934" name="Google Shape;934;p35"/>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935" name="Google Shape;935;p35"/>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936" name="Google Shape;936;p35"/>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7" name="Google Shape;937;p35"/>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8" name="Google Shape;938;p35"/>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pic>
        <p:nvPicPr>
          <p:cNvPr id="939" name="Google Shape;939;p35"/>
          <p:cNvPicPr preferRelativeResize="0"/>
          <p:nvPr>
            <p:ph idx="2" type="pic"/>
          </p:nvPr>
        </p:nvPicPr>
        <p:blipFill rotWithShape="1">
          <a:blip r:embed="rId3">
            <a:alphaModFix/>
          </a:blip>
          <a:srcRect b="0" l="21875" r="21875" t="0"/>
          <a:stretch/>
        </p:blipFill>
        <p:spPr>
          <a:xfrm>
            <a:off x="1068388" y="1882775"/>
            <a:ext cx="4054475" cy="4054475"/>
          </a:xfrm>
          <a:prstGeom prst="rect">
            <a:avLst/>
          </a:prstGeom>
          <a:noFill/>
          <a:ln>
            <a:noFill/>
          </a:ln>
        </p:spPr>
      </p:pic>
      <p:sp>
        <p:nvSpPr>
          <p:cNvPr id="940" name="Google Shape;940;p35"/>
          <p:cNvSpPr txBox="1"/>
          <p:nvPr/>
        </p:nvSpPr>
        <p:spPr>
          <a:xfrm>
            <a:off x="455274" y="263099"/>
            <a:ext cx="297173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Código del trabajo</a:t>
            </a:r>
            <a:endParaRPr b="1" sz="1200">
              <a:solidFill>
                <a:schemeClr val="dk1"/>
              </a:solidFill>
              <a:latin typeface="Playfair Display"/>
              <a:ea typeface="Playfair Display"/>
              <a:cs typeface="Playfair Display"/>
              <a:sym typeface="Playfair Display"/>
            </a:endParaRPr>
          </a:p>
        </p:txBody>
      </p:sp>
      <p:cxnSp>
        <p:nvCxnSpPr>
          <p:cNvPr id="941" name="Google Shape;941;p35"/>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sp>
        <p:nvSpPr>
          <p:cNvPr id="942" name="Google Shape;942;p35"/>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943" name="Google Shape;943;p35"/>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944" name="Google Shape;944;p35"/>
          <p:cNvPicPr preferRelativeResize="0"/>
          <p:nvPr/>
        </p:nvPicPr>
        <p:blipFill rotWithShape="1">
          <a:blip r:embed="rId4">
            <a:alphaModFix/>
          </a:blip>
          <a:srcRect b="0" l="0" r="0" t="0"/>
          <a:stretch/>
        </p:blipFill>
        <p:spPr>
          <a:xfrm>
            <a:off x="10351499" y="176461"/>
            <a:ext cx="1666771" cy="399331"/>
          </a:xfrm>
          <a:prstGeom prst="rect">
            <a:avLst/>
          </a:prstGeom>
          <a:noFill/>
          <a:ln>
            <a:noFill/>
          </a:ln>
        </p:spPr>
      </p:pic>
      <p:sp>
        <p:nvSpPr>
          <p:cNvPr id="945" name="Google Shape;945;p35"/>
          <p:cNvSpPr/>
          <p:nvPr/>
        </p:nvSpPr>
        <p:spPr>
          <a:xfrm>
            <a:off x="5688304" y="1615284"/>
            <a:ext cx="5435308" cy="4778231"/>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1050">
                <a:solidFill>
                  <a:schemeClr val="lt1"/>
                </a:solidFill>
                <a:latin typeface="Arial"/>
                <a:ea typeface="Arial"/>
                <a:cs typeface="Arial"/>
                <a:sym typeface="Arial"/>
              </a:rPr>
              <a:t>Aunque la LOSEP regula el sector público, su contenido sirve como referencia para buenas prácticas en el ámbito privado:</a:t>
            </a:r>
            <a:endParaRPr/>
          </a:p>
          <a:p>
            <a:pPr indent="0" lvl="0" marL="0" marR="0" rtl="0" algn="just">
              <a:spcBef>
                <a:spcPts val="0"/>
              </a:spcBef>
              <a:spcAft>
                <a:spcPts val="0"/>
              </a:spcAft>
              <a:buNone/>
            </a:pPr>
            <a:r>
              <a:t/>
            </a:r>
            <a:endParaRPr sz="1050">
              <a:solidFill>
                <a:schemeClr val="lt1"/>
              </a:solidFill>
              <a:latin typeface="Arial"/>
              <a:ea typeface="Arial"/>
              <a:cs typeface="Arial"/>
              <a:sym typeface="Arial"/>
            </a:endParaRPr>
          </a:p>
          <a:p>
            <a:pPr indent="0" lvl="0" marL="0" marR="0" rtl="0" algn="just">
              <a:spcBef>
                <a:spcPts val="0"/>
              </a:spcBef>
              <a:spcAft>
                <a:spcPts val="0"/>
              </a:spcAft>
              <a:buNone/>
            </a:pPr>
            <a:r>
              <a:rPr lang="en-US" sz="1050">
                <a:solidFill>
                  <a:schemeClr val="lt1"/>
                </a:solidFill>
                <a:latin typeface="Arial"/>
                <a:ea typeface="Arial"/>
                <a:cs typeface="Arial"/>
                <a:sym typeface="Arial"/>
              </a:rPr>
              <a:t>Entre los derechos de los servidoras y servidores públicos, se establece: “Art. 23.-...</a:t>
            </a:r>
            <a:endParaRPr/>
          </a:p>
          <a:p>
            <a:pPr indent="0" lvl="0" marL="0" marR="0" rtl="0" algn="just">
              <a:spcBef>
                <a:spcPts val="0"/>
              </a:spcBef>
              <a:spcAft>
                <a:spcPts val="0"/>
              </a:spcAft>
              <a:buNone/>
            </a:pPr>
            <a:r>
              <a:t/>
            </a:r>
            <a:endParaRPr sz="1050">
              <a:solidFill>
                <a:schemeClr val="lt1"/>
              </a:solidFill>
              <a:latin typeface="Arial"/>
              <a:ea typeface="Arial"/>
              <a:cs typeface="Arial"/>
              <a:sym typeface="Arial"/>
            </a:endParaRPr>
          </a:p>
          <a:p>
            <a:pPr indent="-171450" lvl="0" marL="171450" marR="0" rtl="0" algn="just">
              <a:spcBef>
                <a:spcPts val="0"/>
              </a:spcBef>
              <a:spcAft>
                <a:spcPts val="0"/>
              </a:spcAft>
              <a:buClr>
                <a:schemeClr val="lt1"/>
              </a:buClr>
              <a:buSzPts val="1050"/>
              <a:buFont typeface="Arial"/>
              <a:buChar char="•"/>
            </a:pPr>
            <a:r>
              <a:rPr b="1" lang="en-US" sz="1050">
                <a:solidFill>
                  <a:schemeClr val="lt1"/>
                </a:solidFill>
                <a:latin typeface="Arial"/>
                <a:ea typeface="Arial"/>
                <a:cs typeface="Arial"/>
                <a:sym typeface="Arial"/>
              </a:rPr>
              <a:t>r) </a:t>
            </a:r>
            <a:r>
              <a:rPr lang="en-US" sz="1050">
                <a:solidFill>
                  <a:schemeClr val="lt1"/>
                </a:solidFill>
                <a:latin typeface="Arial"/>
                <a:ea typeface="Arial"/>
                <a:cs typeface="Arial"/>
                <a:sym typeface="Arial"/>
              </a:rPr>
              <a:t>No ser sujeto de violencia y acoso laboral.</a:t>
            </a:r>
            <a:endParaRPr/>
          </a:p>
          <a:p>
            <a:pPr indent="-104775" lvl="0" marL="171450" marR="0" rtl="0" algn="just">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171450" lvl="0" marL="171450" marR="0" rtl="0" algn="just">
              <a:spcBef>
                <a:spcPts val="0"/>
              </a:spcBef>
              <a:spcAft>
                <a:spcPts val="0"/>
              </a:spcAft>
              <a:buClr>
                <a:schemeClr val="lt1"/>
              </a:buClr>
              <a:buSzPts val="1050"/>
              <a:buFont typeface="Arial"/>
              <a:buChar char="•"/>
            </a:pPr>
            <a:r>
              <a:rPr b="1" lang="en-US" sz="1050">
                <a:solidFill>
                  <a:schemeClr val="lt1"/>
                </a:solidFill>
                <a:latin typeface="Arial"/>
                <a:ea typeface="Arial"/>
                <a:cs typeface="Arial"/>
                <a:sym typeface="Arial"/>
              </a:rPr>
              <a:t>s) </a:t>
            </a:r>
            <a:r>
              <a:rPr lang="en-US" sz="1050">
                <a:solidFill>
                  <a:schemeClr val="lt1"/>
                </a:solidFill>
                <a:latin typeface="Arial"/>
                <a:ea typeface="Arial"/>
                <a:cs typeface="Arial"/>
                <a:sym typeface="Arial"/>
              </a:rPr>
              <a:t>En los casos de violencia y acoso laboral, el servidor público podrá exigir las sanciones pecuniarias, en el marco de lo prescrito en el Régimen Jurídico del Servicio Público vigente, en contra de la persona jurídica que haga las veces de empleador, así también podrá solicitar que las autoridades pertinentes de la administración de talento humano o quien haga sus veces, disponga de manera conjunta con la ayuda de órganos especializados del sector público y privado, medidas de reparación y de apoyo.</a:t>
            </a:r>
            <a:endParaRPr/>
          </a:p>
          <a:p>
            <a:pPr indent="-104775" lvl="0" marL="171450" marR="0" rtl="0" algn="just">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171450" lvl="0" marL="171450" marR="0" rtl="0" algn="just">
              <a:spcBef>
                <a:spcPts val="0"/>
              </a:spcBef>
              <a:spcAft>
                <a:spcPts val="0"/>
              </a:spcAft>
              <a:buClr>
                <a:schemeClr val="lt1"/>
              </a:buClr>
              <a:buSzPts val="1050"/>
              <a:buFont typeface="Arial"/>
              <a:buChar char="•"/>
            </a:pPr>
            <a:r>
              <a:rPr b="1" lang="en-US" sz="1050">
                <a:solidFill>
                  <a:schemeClr val="lt1"/>
                </a:solidFill>
                <a:latin typeface="Arial"/>
                <a:ea typeface="Arial"/>
                <a:cs typeface="Arial"/>
                <a:sym typeface="Arial"/>
              </a:rPr>
              <a:t>t) </a:t>
            </a:r>
            <a:r>
              <a:rPr lang="en-US" sz="1050">
                <a:solidFill>
                  <a:schemeClr val="lt1"/>
                </a:solidFill>
                <a:latin typeface="Arial"/>
                <a:ea typeface="Arial"/>
                <a:cs typeface="Arial"/>
                <a:sym typeface="Arial"/>
              </a:rPr>
              <a:t>En los casos de violencia y acoso laboral, recibirá las disculpas públicas de quien cometió o de quienes cometieron por acción u omisión, dicha conducta.</a:t>
            </a:r>
            <a:endParaRPr/>
          </a:p>
          <a:p>
            <a:pPr indent="-104775" lvl="0" marL="171450" marR="0" rtl="0" algn="just">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171450" lvl="0" marL="171450" marR="0" rtl="0" algn="just">
              <a:spcBef>
                <a:spcPts val="0"/>
              </a:spcBef>
              <a:spcAft>
                <a:spcPts val="0"/>
              </a:spcAft>
              <a:buClr>
                <a:schemeClr val="lt1"/>
              </a:buClr>
              <a:buSzPts val="1050"/>
              <a:buFont typeface="Arial"/>
              <a:buChar char="•"/>
            </a:pPr>
            <a:r>
              <a:rPr b="1" lang="en-US" sz="1050">
                <a:solidFill>
                  <a:schemeClr val="lt1"/>
                </a:solidFill>
                <a:latin typeface="Arial"/>
                <a:ea typeface="Arial"/>
                <a:cs typeface="Arial"/>
                <a:sym typeface="Arial"/>
              </a:rPr>
              <a:t>u) </a:t>
            </a:r>
            <a:r>
              <a:rPr lang="en-US" sz="1050">
                <a:solidFill>
                  <a:schemeClr val="lt1"/>
                </a:solidFill>
                <a:latin typeface="Arial"/>
                <a:ea typeface="Arial"/>
                <a:cs typeface="Arial"/>
                <a:sym typeface="Arial"/>
              </a:rPr>
              <a:t>Recibir medidas de protección por parte de la autoridad laboral, en el ámbito de sus competencias, que protejan a la persona trabajadora en el caso de ser denunciante, víctima, testigos o informante frente a la victimización y las represalias en los casos que se denuncie violencia y acoso laboral. Durante el proceso de investigación administrativa, ninguno de los mencionados en este literal podrá ser cesado en sus funciones. En el caso del agresor, la autoridad laboral podrá solicitar en su contra a la máxima autoridad de la institución la suspensión de sus actividades laborales sin remuneración, petición que deberá ser debidamente motivada como medida de prevención, y garantizando la no revictimización. En el caso de comprobarse los actos de violencia y acoso laboral, se deberá terminar la relación laboral con el agresor, e indemnizar a la víctima de conformidad con la ley.</a:t>
            </a:r>
            <a:endParaRPr/>
          </a:p>
          <a:p>
            <a:pPr indent="-104775" lvl="0" marL="171450" marR="0" rtl="0" algn="just">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p:txBody>
      </p:sp>
      <p:sp>
        <p:nvSpPr>
          <p:cNvPr id="946" name="Google Shape;946;p35"/>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0" name="Shape 950"/>
        <p:cNvGrpSpPr/>
        <p:nvPr/>
      </p:nvGrpSpPr>
      <p:grpSpPr>
        <a:xfrm>
          <a:off x="0" y="0"/>
          <a:ext cx="0" cy="0"/>
          <a:chOff x="0" y="0"/>
          <a:chExt cx="0" cy="0"/>
        </a:xfrm>
      </p:grpSpPr>
      <p:sp>
        <p:nvSpPr>
          <p:cNvPr id="951" name="Google Shape;951;p36"/>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sp>
        <p:nvSpPr>
          <p:cNvPr id="952" name="Google Shape;952;p36"/>
          <p:cNvSpPr/>
          <p:nvPr/>
        </p:nvSpPr>
        <p:spPr>
          <a:xfrm>
            <a:off x="6912849" y="5183536"/>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53" name="Google Shape;953;p36"/>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954" name="Google Shape;954;p36"/>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955" name="Google Shape;955;p36"/>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56" name="Google Shape;956;p36"/>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57" name="Google Shape;957;p36"/>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pic>
        <p:nvPicPr>
          <p:cNvPr id="958" name="Google Shape;958;p36"/>
          <p:cNvPicPr preferRelativeResize="0"/>
          <p:nvPr>
            <p:ph idx="2" type="pic"/>
          </p:nvPr>
        </p:nvPicPr>
        <p:blipFill rotWithShape="1">
          <a:blip r:embed="rId3">
            <a:alphaModFix/>
          </a:blip>
          <a:srcRect b="0" l="25148" r="20305" t="0"/>
          <a:stretch/>
        </p:blipFill>
        <p:spPr>
          <a:xfrm>
            <a:off x="6921349" y="1505847"/>
            <a:ext cx="4054475" cy="4054475"/>
          </a:xfrm>
          <a:prstGeom prst="rect">
            <a:avLst/>
          </a:prstGeom>
          <a:noFill/>
          <a:ln>
            <a:noFill/>
          </a:ln>
        </p:spPr>
      </p:pic>
      <p:sp>
        <p:nvSpPr>
          <p:cNvPr id="959" name="Google Shape;959;p36"/>
          <p:cNvSpPr txBox="1"/>
          <p:nvPr/>
        </p:nvSpPr>
        <p:spPr>
          <a:xfrm>
            <a:off x="455274" y="263099"/>
            <a:ext cx="297173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Código del trabajo</a:t>
            </a:r>
            <a:endParaRPr b="1" sz="1200">
              <a:solidFill>
                <a:schemeClr val="dk1"/>
              </a:solidFill>
              <a:latin typeface="Playfair Display"/>
              <a:ea typeface="Playfair Display"/>
              <a:cs typeface="Playfair Display"/>
              <a:sym typeface="Playfair Display"/>
            </a:endParaRPr>
          </a:p>
        </p:txBody>
      </p:sp>
      <p:cxnSp>
        <p:nvCxnSpPr>
          <p:cNvPr id="960" name="Google Shape;960;p36"/>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sp>
        <p:nvSpPr>
          <p:cNvPr id="961" name="Google Shape;961;p36"/>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962" name="Google Shape;962;p36"/>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963" name="Google Shape;963;p36"/>
          <p:cNvPicPr preferRelativeResize="0"/>
          <p:nvPr/>
        </p:nvPicPr>
        <p:blipFill rotWithShape="1">
          <a:blip r:embed="rId4">
            <a:alphaModFix/>
          </a:blip>
          <a:srcRect b="0" l="0" r="0" t="0"/>
          <a:stretch/>
        </p:blipFill>
        <p:spPr>
          <a:xfrm>
            <a:off x="10351499" y="176461"/>
            <a:ext cx="1666771" cy="399331"/>
          </a:xfrm>
          <a:prstGeom prst="rect">
            <a:avLst/>
          </a:prstGeom>
          <a:noFill/>
          <a:ln>
            <a:noFill/>
          </a:ln>
        </p:spPr>
      </p:pic>
      <p:sp>
        <p:nvSpPr>
          <p:cNvPr id="964" name="Google Shape;964;p36"/>
          <p:cNvSpPr/>
          <p:nvPr/>
        </p:nvSpPr>
        <p:spPr>
          <a:xfrm>
            <a:off x="1074260" y="1882632"/>
            <a:ext cx="5435308" cy="3300904"/>
          </a:xfrm>
          <a:prstGeom prst="rect">
            <a:avLst/>
          </a:prstGeom>
          <a:noFill/>
          <a:ln>
            <a:noFill/>
          </a:ln>
        </p:spPr>
        <p:txBody>
          <a:bodyPr anchorCtr="0" anchor="t" bIns="45700" lIns="91425" spcFirstLastPara="1" rIns="91425" wrap="square" tIns="45700">
            <a:spAutoFit/>
          </a:bodyPr>
          <a:lstStyle/>
          <a:p>
            <a:pPr indent="-171450" lvl="0" marL="171450" marR="0" rtl="0" algn="just">
              <a:spcBef>
                <a:spcPts val="0"/>
              </a:spcBef>
              <a:spcAft>
                <a:spcPts val="0"/>
              </a:spcAft>
              <a:buClr>
                <a:schemeClr val="lt1"/>
              </a:buClr>
              <a:buSzPts val="1050"/>
              <a:buFont typeface="Arial"/>
              <a:buChar char="•"/>
            </a:pPr>
            <a:r>
              <a:rPr b="1" lang="en-US" sz="1050">
                <a:solidFill>
                  <a:schemeClr val="lt1"/>
                </a:solidFill>
                <a:latin typeface="Arial"/>
                <a:ea typeface="Arial"/>
                <a:cs typeface="Arial"/>
                <a:sym typeface="Arial"/>
              </a:rPr>
              <a:t>v) </a:t>
            </a:r>
            <a:r>
              <a:rPr lang="en-US" sz="1050">
                <a:solidFill>
                  <a:schemeClr val="lt1"/>
                </a:solidFill>
                <a:latin typeface="Arial"/>
                <a:ea typeface="Arial"/>
                <a:cs typeface="Arial"/>
                <a:sym typeface="Arial"/>
              </a:rPr>
              <a:t>En la evaluación de riesgos en los lugares de trabajo el empleador público deberá tener en cuenta los factores que aumentan las probabilidades de violencia y acoso, incluyendo los peligros y riesgos psicosociales. El empleador público deberá prestar especial atención a los peligros y riesgos que se deriven de la discriminación, el abuso de las relaciones de poder y las normas de género, culturales y sociales que fomentan la violencia y el acoso.</a:t>
            </a:r>
            <a:endParaRPr/>
          </a:p>
          <a:p>
            <a:pPr indent="-171450" lvl="0" marL="171450" marR="0" rtl="0" algn="just">
              <a:spcBef>
                <a:spcPts val="2400"/>
              </a:spcBef>
              <a:spcAft>
                <a:spcPts val="0"/>
              </a:spcAft>
              <a:buClr>
                <a:schemeClr val="lt1"/>
              </a:buClr>
              <a:buSzPts val="1050"/>
              <a:buFont typeface="Arial"/>
              <a:buChar char="•"/>
            </a:pPr>
            <a:r>
              <a:rPr b="1" lang="en-US" sz="1050">
                <a:solidFill>
                  <a:schemeClr val="lt1"/>
                </a:solidFill>
                <a:latin typeface="Arial"/>
                <a:ea typeface="Arial"/>
                <a:cs typeface="Arial"/>
                <a:sym typeface="Arial"/>
              </a:rPr>
              <a:t>w) </a:t>
            </a:r>
            <a:r>
              <a:rPr lang="en-US" sz="1050">
                <a:solidFill>
                  <a:schemeClr val="lt1"/>
                </a:solidFill>
                <a:latin typeface="Arial"/>
                <a:ea typeface="Arial"/>
                <a:cs typeface="Arial"/>
                <a:sym typeface="Arial"/>
              </a:rPr>
              <a:t>No ser obligado a renunciar, ni a terminar la relación laboral como consecuencia de violencia y acoso, considerándose nula toda terminación laboral, por violencia o amenazas. En el caso que no se justifique motivadamente las razones de terminación de la relación laboral, se considerará actos de violencia laboral y discriminación, debiendo reconocerse el derecho a la estabilidad laboral y a la continuidad de su cargo.</a:t>
            </a:r>
            <a:endParaRPr/>
          </a:p>
          <a:p>
            <a:pPr indent="-171450" lvl="0" marL="171450" marR="0" rtl="0" algn="just">
              <a:spcBef>
                <a:spcPts val="1200"/>
              </a:spcBef>
              <a:spcAft>
                <a:spcPts val="0"/>
              </a:spcAft>
              <a:buClr>
                <a:schemeClr val="lt1"/>
              </a:buClr>
              <a:buSzPts val="1050"/>
              <a:buFont typeface="Arial"/>
              <a:buChar char="•"/>
            </a:pPr>
            <a:r>
              <a:rPr b="1" lang="en-US" sz="1050">
                <a:solidFill>
                  <a:schemeClr val="lt1"/>
                </a:solidFill>
                <a:latin typeface="Arial"/>
                <a:ea typeface="Arial"/>
                <a:cs typeface="Arial"/>
                <a:sym typeface="Arial"/>
              </a:rPr>
              <a:t>x) </a:t>
            </a:r>
            <a:r>
              <a:rPr lang="en-US" sz="1050">
                <a:solidFill>
                  <a:schemeClr val="lt1"/>
                </a:solidFill>
                <a:latin typeface="Arial"/>
                <a:ea typeface="Arial"/>
                <a:cs typeface="Arial"/>
                <a:sym typeface="Arial"/>
              </a:rPr>
              <a:t>En los casos en que no se llegare a determinar al o los responsables de los casos de violencia o acoso a través de las redes sociales, correos electrónicos o medios digitales similares, la máxima autoridad, como medida de reparación y garantizando el principio de inocencia, dispondrá que a través de estos mismos medios se emita un comunicado público que entre otras medidas de reparación que considere oportunas, dejará constancia de que se trata de un presunto caso de acoso o violencia en contra de un(a) trabajador(a).”</a:t>
            </a:r>
            <a:endParaRPr/>
          </a:p>
        </p:txBody>
      </p:sp>
      <p:sp>
        <p:nvSpPr>
          <p:cNvPr id="965" name="Google Shape;965;p36"/>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9" name="Shape 969"/>
        <p:cNvGrpSpPr/>
        <p:nvPr/>
      </p:nvGrpSpPr>
      <p:grpSpPr>
        <a:xfrm>
          <a:off x="0" y="0"/>
          <a:ext cx="0" cy="0"/>
          <a:chOff x="0" y="0"/>
          <a:chExt cx="0" cy="0"/>
        </a:xfrm>
      </p:grpSpPr>
      <p:pic>
        <p:nvPicPr>
          <p:cNvPr id="970" name="Google Shape;970;p37"/>
          <p:cNvPicPr preferRelativeResize="0"/>
          <p:nvPr>
            <p:ph idx="2" type="pic"/>
          </p:nvPr>
        </p:nvPicPr>
        <p:blipFill rotWithShape="1">
          <a:blip r:embed="rId3">
            <a:alphaModFix/>
          </a:blip>
          <a:srcRect b="0" l="31483" r="18818" t="0"/>
          <a:stretch/>
        </p:blipFill>
        <p:spPr>
          <a:xfrm>
            <a:off x="983640" y="797996"/>
            <a:ext cx="4520398" cy="6060004"/>
          </a:xfrm>
          <a:prstGeom prst="rect">
            <a:avLst/>
          </a:prstGeom>
          <a:noFill/>
          <a:ln>
            <a:noFill/>
          </a:ln>
        </p:spPr>
      </p:pic>
      <p:sp>
        <p:nvSpPr>
          <p:cNvPr id="971" name="Google Shape;971;p37"/>
          <p:cNvSpPr txBox="1"/>
          <p:nvPr/>
        </p:nvSpPr>
        <p:spPr>
          <a:xfrm>
            <a:off x="6093721" y="644540"/>
            <a:ext cx="5455739"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accent4"/>
                </a:solidFill>
                <a:latin typeface="Playfair Display"/>
                <a:ea typeface="Playfair Display"/>
                <a:cs typeface="Playfair Display"/>
                <a:sym typeface="Playfair Display"/>
              </a:rPr>
              <a:t>5. Código </a:t>
            </a:r>
            <a:r>
              <a:rPr b="1" lang="en-US" sz="3200">
                <a:solidFill>
                  <a:schemeClr val="lt1"/>
                </a:solidFill>
                <a:latin typeface="Playfair Display"/>
                <a:ea typeface="Playfair Display"/>
                <a:cs typeface="Playfair Display"/>
                <a:sym typeface="Playfair Display"/>
              </a:rPr>
              <a:t>Orgánico Integral </a:t>
            </a:r>
            <a:r>
              <a:rPr b="1" lang="en-US" sz="3200">
                <a:solidFill>
                  <a:srgbClr val="BFBFBF"/>
                </a:solidFill>
                <a:latin typeface="Playfair Display"/>
                <a:ea typeface="Playfair Display"/>
                <a:cs typeface="Playfair Display"/>
                <a:sym typeface="Playfair Display"/>
              </a:rPr>
              <a:t>Penal (COIP)</a:t>
            </a:r>
            <a:endParaRPr b="1" sz="3200">
              <a:solidFill>
                <a:srgbClr val="BFBFBF"/>
              </a:solidFill>
              <a:latin typeface="Playfair Display"/>
              <a:ea typeface="Playfair Display"/>
              <a:cs typeface="Playfair Display"/>
              <a:sym typeface="Playfair Display"/>
            </a:endParaRPr>
          </a:p>
        </p:txBody>
      </p:sp>
      <p:sp>
        <p:nvSpPr>
          <p:cNvPr id="972" name="Google Shape;972;p37"/>
          <p:cNvSpPr/>
          <p:nvPr/>
        </p:nvSpPr>
        <p:spPr>
          <a:xfrm>
            <a:off x="6087206" y="3434631"/>
            <a:ext cx="5241582" cy="316240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50">
                <a:solidFill>
                  <a:schemeClr val="lt1"/>
                </a:solidFill>
                <a:latin typeface="Arial"/>
                <a:ea typeface="Arial"/>
                <a:cs typeface="Arial"/>
                <a:sym typeface="Arial"/>
              </a:rPr>
              <a:t>Art. 166.- </a:t>
            </a:r>
            <a:r>
              <a:rPr lang="en-US" sz="1050">
                <a:solidFill>
                  <a:schemeClr val="lt1"/>
                </a:solidFill>
                <a:latin typeface="Arial"/>
                <a:ea typeface="Arial"/>
                <a:cs typeface="Arial"/>
                <a:sym typeface="Arial"/>
              </a:rPr>
              <a:t>Acoso sexual.- La persona que solicite algún acto de naturaleza sexual, para sí o para un tercero, prevaliéndose de situación de autoridad laboral, docente, religiosa o similar, sea tutora o tutor, curadora o curador, ministros de culto, profesional de la educación o de la salud, personal responsable en la atención y cuidado del paciente o que mantenga vínculo familiar o cualquier otra forma que implique subordinación de la víctima, con la amenaza de causar a la víctima o a un tercero un mal relacionado con las legítimas expectativas que pueda tener en el ámbito de dicha relación de subordinación, será sancionada con pena privativa de libertad de uno a cinco años.</a:t>
            </a:r>
            <a:endParaRPr/>
          </a:p>
          <a:p>
            <a:pPr indent="0" lvl="0" marL="0" marR="0" rtl="0" algn="l">
              <a:spcBef>
                <a:spcPts val="0"/>
              </a:spcBef>
              <a:spcAft>
                <a:spcPts val="0"/>
              </a:spcAft>
              <a:buNone/>
            </a:pPr>
            <a:r>
              <a:t/>
            </a:r>
            <a:endParaRPr sz="1050">
              <a:solidFill>
                <a:schemeClr val="lt1"/>
              </a:solidFill>
              <a:latin typeface="Arial"/>
              <a:ea typeface="Arial"/>
              <a:cs typeface="Arial"/>
              <a:sym typeface="Arial"/>
            </a:endParaRPr>
          </a:p>
          <a:p>
            <a:pPr indent="0" lvl="0" marL="0" marR="0" rtl="0" algn="l">
              <a:spcBef>
                <a:spcPts val="0"/>
              </a:spcBef>
              <a:spcAft>
                <a:spcPts val="0"/>
              </a:spcAft>
              <a:buNone/>
            </a:pPr>
            <a:r>
              <a:rPr lang="en-US" sz="1050">
                <a:solidFill>
                  <a:schemeClr val="lt1"/>
                </a:solidFill>
                <a:latin typeface="Arial"/>
                <a:ea typeface="Arial"/>
                <a:cs typeface="Arial"/>
                <a:sym typeface="Arial"/>
              </a:rPr>
              <a:t>Se </a:t>
            </a:r>
            <a:r>
              <a:rPr b="1" lang="en-US" sz="1050">
                <a:solidFill>
                  <a:schemeClr val="lt1"/>
                </a:solidFill>
                <a:latin typeface="Arial"/>
                <a:ea typeface="Arial"/>
                <a:cs typeface="Arial"/>
                <a:sym typeface="Arial"/>
              </a:rPr>
              <a:t>considerará ciberacoso sexual </a:t>
            </a:r>
            <a:r>
              <a:rPr lang="en-US" sz="1050">
                <a:solidFill>
                  <a:schemeClr val="lt1"/>
                </a:solidFill>
                <a:latin typeface="Arial"/>
                <a:ea typeface="Arial"/>
                <a:cs typeface="Arial"/>
                <a:sym typeface="Arial"/>
              </a:rPr>
              <a:t>cuando la conducta descrita en el inciso anterior se realice utilizando cualquiera de las tecnologías de la información y comunicación, medios tecnológicos, electrónicos o digitales, y será sancionado con una pena privativa de libertad de uno a cinco años.</a:t>
            </a:r>
            <a:endParaRPr/>
          </a:p>
          <a:p>
            <a:pPr indent="0" lvl="0" marL="0" marR="0" rtl="0" algn="l">
              <a:spcBef>
                <a:spcPts val="0"/>
              </a:spcBef>
              <a:spcAft>
                <a:spcPts val="0"/>
              </a:spcAft>
              <a:buNone/>
            </a:pPr>
            <a:r>
              <a:t/>
            </a:r>
            <a:endParaRPr sz="1050">
              <a:solidFill>
                <a:schemeClr val="lt1"/>
              </a:solidFill>
              <a:latin typeface="Arial"/>
              <a:ea typeface="Arial"/>
              <a:cs typeface="Arial"/>
              <a:sym typeface="Arial"/>
            </a:endParaRPr>
          </a:p>
          <a:p>
            <a:pPr indent="0" lvl="0" marL="0" marR="0" rtl="0" algn="l">
              <a:spcBef>
                <a:spcPts val="0"/>
              </a:spcBef>
              <a:spcAft>
                <a:spcPts val="0"/>
              </a:spcAft>
              <a:buNone/>
            </a:pPr>
            <a:r>
              <a:rPr lang="en-US" sz="1050">
                <a:solidFill>
                  <a:schemeClr val="lt1"/>
                </a:solidFill>
                <a:latin typeface="Arial"/>
                <a:ea typeface="Arial"/>
                <a:cs typeface="Arial"/>
                <a:sym typeface="Arial"/>
              </a:rPr>
              <a:t>Cuando la víctima sea menor de dieciocho años de edad, o persona con discapacidad o cuando la persona no pueda comprender el significado del hecho o por cualquier causa no pueda resistirlo, </a:t>
            </a:r>
            <a:r>
              <a:rPr b="1" lang="en-US" sz="1050">
                <a:solidFill>
                  <a:schemeClr val="lt1"/>
                </a:solidFill>
                <a:latin typeface="Arial"/>
                <a:ea typeface="Arial"/>
                <a:cs typeface="Arial"/>
                <a:sym typeface="Arial"/>
              </a:rPr>
              <a:t>será sancionada con pena privativa de libertad de tres a cinco años</a:t>
            </a:r>
            <a:r>
              <a:rPr lang="en-US" sz="1050">
                <a:solidFill>
                  <a:schemeClr val="lt1"/>
                </a:solidFill>
                <a:latin typeface="Arial"/>
                <a:ea typeface="Arial"/>
                <a:cs typeface="Arial"/>
                <a:sym typeface="Arial"/>
              </a:rPr>
              <a:t>.</a:t>
            </a:r>
            <a:endParaRPr/>
          </a:p>
          <a:p>
            <a:pPr indent="0" lvl="0" marL="0" marR="0" rtl="0" algn="l">
              <a:spcBef>
                <a:spcPts val="0"/>
              </a:spcBef>
              <a:spcAft>
                <a:spcPts val="0"/>
              </a:spcAft>
              <a:buNone/>
            </a:pPr>
            <a:br>
              <a:rPr lang="en-US" sz="1050">
                <a:solidFill>
                  <a:schemeClr val="lt1"/>
                </a:solidFill>
                <a:latin typeface="Arial"/>
                <a:ea typeface="Arial"/>
                <a:cs typeface="Arial"/>
                <a:sym typeface="Arial"/>
              </a:rPr>
            </a:br>
            <a:endParaRPr sz="1050">
              <a:solidFill>
                <a:schemeClr val="lt1"/>
              </a:solidFill>
              <a:latin typeface="Arial"/>
              <a:ea typeface="Arial"/>
              <a:cs typeface="Arial"/>
              <a:sym typeface="Arial"/>
            </a:endParaRPr>
          </a:p>
        </p:txBody>
      </p:sp>
      <p:sp>
        <p:nvSpPr>
          <p:cNvPr id="973" name="Google Shape;973;p37"/>
          <p:cNvSpPr/>
          <p:nvPr/>
        </p:nvSpPr>
        <p:spPr>
          <a:xfrm>
            <a:off x="5021523" y="992318"/>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74" name="Google Shape;974;p37"/>
          <p:cNvSpPr/>
          <p:nvPr/>
        </p:nvSpPr>
        <p:spPr>
          <a:xfrm rot="-5400000">
            <a:off x="364448" y="6192129"/>
            <a:ext cx="402772" cy="402772"/>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75" name="Google Shape;975;p37"/>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976" name="Google Shape;976;p37"/>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cxnSp>
        <p:nvCxnSpPr>
          <p:cNvPr id="977" name="Google Shape;977;p37"/>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978" name="Google Shape;978;p37"/>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79" name="Google Shape;979;p37"/>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80" name="Google Shape;980;p37"/>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sp>
        <p:nvSpPr>
          <p:cNvPr id="981" name="Google Shape;981;p37"/>
          <p:cNvSpPr txBox="1"/>
          <p:nvPr/>
        </p:nvSpPr>
        <p:spPr>
          <a:xfrm>
            <a:off x="455274" y="263099"/>
            <a:ext cx="375251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Código del trabajo</a:t>
            </a:r>
            <a:endParaRPr b="1" sz="1200">
              <a:solidFill>
                <a:schemeClr val="dk1"/>
              </a:solidFill>
              <a:latin typeface="Playfair Display"/>
              <a:ea typeface="Playfair Display"/>
              <a:cs typeface="Playfair Display"/>
              <a:sym typeface="Playfair Display"/>
            </a:endParaRPr>
          </a:p>
        </p:txBody>
      </p:sp>
      <p:sp>
        <p:nvSpPr>
          <p:cNvPr id="982" name="Google Shape;982;p37"/>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983" name="Google Shape;983;p37"/>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984" name="Google Shape;984;p37"/>
          <p:cNvPicPr preferRelativeResize="0"/>
          <p:nvPr/>
        </p:nvPicPr>
        <p:blipFill rotWithShape="1">
          <a:blip r:embed="rId4">
            <a:alphaModFix/>
          </a:blip>
          <a:srcRect b="0" l="0" r="0" t="0"/>
          <a:stretch/>
        </p:blipFill>
        <p:spPr>
          <a:xfrm>
            <a:off x="10351499" y="176461"/>
            <a:ext cx="1666771" cy="399331"/>
          </a:xfrm>
          <a:prstGeom prst="rect">
            <a:avLst/>
          </a:prstGeom>
          <a:noFill/>
          <a:ln>
            <a:noFill/>
          </a:ln>
        </p:spPr>
      </p:pic>
      <p:sp>
        <p:nvSpPr>
          <p:cNvPr id="985" name="Google Shape;985;p37"/>
          <p:cNvSpPr/>
          <p:nvPr/>
        </p:nvSpPr>
        <p:spPr>
          <a:xfrm>
            <a:off x="6087206" y="2912286"/>
            <a:ext cx="426429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accent4"/>
                </a:solidFill>
                <a:latin typeface="Arial"/>
                <a:ea typeface="Arial"/>
                <a:cs typeface="Arial"/>
                <a:sym typeface="Arial"/>
              </a:rPr>
              <a:t>5.1. Acoso Sexual</a:t>
            </a:r>
            <a:endParaRPr b="1" sz="2400">
              <a:solidFill>
                <a:schemeClr val="accent4"/>
              </a:solidFill>
              <a:latin typeface="Arial"/>
              <a:ea typeface="Arial"/>
              <a:cs typeface="Arial"/>
              <a:sym typeface="Arial"/>
            </a:endParaRPr>
          </a:p>
        </p:txBody>
      </p:sp>
      <p:sp>
        <p:nvSpPr>
          <p:cNvPr id="986" name="Google Shape;986;p37"/>
          <p:cNvSpPr/>
          <p:nvPr/>
        </p:nvSpPr>
        <p:spPr>
          <a:xfrm>
            <a:off x="6075300" y="1892510"/>
            <a:ext cx="5253488"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US" sz="1200">
                <a:solidFill>
                  <a:schemeClr val="accent4"/>
                </a:solidFill>
                <a:latin typeface="Arial"/>
                <a:ea typeface="Arial"/>
                <a:cs typeface="Arial"/>
                <a:sym typeface="Arial"/>
              </a:rPr>
              <a:t>Es muy importante conocer más a fondo sobre lo que significa en el ámbito penal, el acoso en todas las modalidades y cuando este tipo de conductas, se convierten en un delito. El COIP tipifica inconductas que pueden constituir delitos en el ámbito laboral, así:</a:t>
            </a:r>
            <a:endParaRPr i="1" sz="1200">
              <a:solidFill>
                <a:schemeClr val="accent4"/>
              </a:solidFill>
              <a:latin typeface="Arial"/>
              <a:ea typeface="Arial"/>
              <a:cs typeface="Arial"/>
              <a:sym typeface="Arial"/>
            </a:endParaRPr>
          </a:p>
        </p:txBody>
      </p:sp>
      <p:sp>
        <p:nvSpPr>
          <p:cNvPr id="987" name="Google Shape;987;p37"/>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1" name="Shape 991"/>
        <p:cNvGrpSpPr/>
        <p:nvPr/>
      </p:nvGrpSpPr>
      <p:grpSpPr>
        <a:xfrm>
          <a:off x="0" y="0"/>
          <a:ext cx="0" cy="0"/>
          <a:chOff x="0" y="0"/>
          <a:chExt cx="0" cy="0"/>
        </a:xfrm>
      </p:grpSpPr>
      <p:pic>
        <p:nvPicPr>
          <p:cNvPr id="992" name="Google Shape;992;p38"/>
          <p:cNvPicPr preferRelativeResize="0"/>
          <p:nvPr>
            <p:ph idx="3" type="pic"/>
          </p:nvPr>
        </p:nvPicPr>
        <p:blipFill rotWithShape="1">
          <a:blip r:embed="rId3">
            <a:alphaModFix/>
          </a:blip>
          <a:srcRect b="0" l="11385" r="19575" t="0"/>
          <a:stretch/>
        </p:blipFill>
        <p:spPr>
          <a:xfrm>
            <a:off x="5848959" y="1413588"/>
            <a:ext cx="5462588" cy="3956050"/>
          </a:xfrm>
          <a:prstGeom prst="rect">
            <a:avLst/>
          </a:prstGeom>
          <a:noFill/>
          <a:ln>
            <a:noFill/>
          </a:ln>
        </p:spPr>
      </p:pic>
      <p:sp>
        <p:nvSpPr>
          <p:cNvPr id="993" name="Google Shape;993;p38"/>
          <p:cNvSpPr/>
          <p:nvPr/>
        </p:nvSpPr>
        <p:spPr>
          <a:xfrm>
            <a:off x="6091039" y="5042161"/>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94" name="Google Shape;994;p38"/>
          <p:cNvSpPr/>
          <p:nvPr/>
        </p:nvSpPr>
        <p:spPr>
          <a:xfrm flipH="1" rot="5400000">
            <a:off x="2896962" y="2556405"/>
            <a:ext cx="126264" cy="126264"/>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95" name="Google Shape;995;p38"/>
          <p:cNvSpPr/>
          <p:nvPr/>
        </p:nvSpPr>
        <p:spPr>
          <a:xfrm>
            <a:off x="779358" y="4421561"/>
            <a:ext cx="95862" cy="9586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96" name="Google Shape;996;p38"/>
          <p:cNvSpPr/>
          <p:nvPr/>
        </p:nvSpPr>
        <p:spPr>
          <a:xfrm rot="-5400000">
            <a:off x="364448" y="6192129"/>
            <a:ext cx="402772" cy="402772"/>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97" name="Google Shape;997;p38"/>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98" name="Google Shape;998;p38"/>
          <p:cNvSpPr txBox="1"/>
          <p:nvPr/>
        </p:nvSpPr>
        <p:spPr>
          <a:xfrm>
            <a:off x="455274" y="263099"/>
            <a:ext cx="550382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Código del trabajo</a:t>
            </a:r>
            <a:endParaRPr b="1" sz="1200">
              <a:solidFill>
                <a:schemeClr val="dk1"/>
              </a:solidFill>
              <a:latin typeface="Playfair Display"/>
              <a:ea typeface="Playfair Display"/>
              <a:cs typeface="Playfair Display"/>
              <a:sym typeface="Playfair Display"/>
            </a:endParaRPr>
          </a:p>
        </p:txBody>
      </p:sp>
      <p:cxnSp>
        <p:nvCxnSpPr>
          <p:cNvPr id="999" name="Google Shape;999;p38"/>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cxnSp>
        <p:nvCxnSpPr>
          <p:cNvPr id="1000" name="Google Shape;1000;p38"/>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1001" name="Google Shape;1001;p38"/>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02" name="Google Shape;1002;p38"/>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03" name="Google Shape;1003;p38"/>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sp>
        <p:nvSpPr>
          <p:cNvPr id="1004" name="Google Shape;1004;p38"/>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1005" name="Google Shape;1005;p38"/>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1006" name="Google Shape;1006;p38"/>
          <p:cNvPicPr preferRelativeResize="0"/>
          <p:nvPr/>
        </p:nvPicPr>
        <p:blipFill rotWithShape="1">
          <a:blip r:embed="rId4">
            <a:alphaModFix/>
          </a:blip>
          <a:srcRect b="0" l="0" r="0" t="0"/>
          <a:stretch/>
        </p:blipFill>
        <p:spPr>
          <a:xfrm>
            <a:off x="10351499" y="176461"/>
            <a:ext cx="1666771" cy="399331"/>
          </a:xfrm>
          <a:prstGeom prst="rect">
            <a:avLst/>
          </a:prstGeom>
          <a:noFill/>
          <a:ln>
            <a:noFill/>
          </a:ln>
        </p:spPr>
      </p:pic>
      <p:sp>
        <p:nvSpPr>
          <p:cNvPr id="1007" name="Google Shape;1007;p38"/>
          <p:cNvSpPr txBox="1"/>
          <p:nvPr/>
        </p:nvSpPr>
        <p:spPr>
          <a:xfrm>
            <a:off x="986440" y="1564807"/>
            <a:ext cx="4643371" cy="380873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050">
                <a:solidFill>
                  <a:schemeClr val="lt1"/>
                </a:solidFill>
                <a:latin typeface="Arial"/>
                <a:ea typeface="Arial"/>
                <a:cs typeface="Arial"/>
                <a:sym typeface="Arial"/>
              </a:rPr>
              <a:t>También se sancionará con el máximo de la pena establecida en este artículo según el caso que corresponda, cuando producto de la afectación a la salud emocional de la víctima de este delito, se deriven o hayan derivado sobre sí misma, conductas autolesivas, siempre que para la o el juzgador resulte demostrable que la afectación sufrida por la víctima fue determinante en el resultado dañoso autolesivo.</a:t>
            </a:r>
            <a:endParaRPr/>
          </a:p>
          <a:p>
            <a:pPr indent="0" lvl="0" marL="0" marR="0" rtl="0" algn="l">
              <a:spcBef>
                <a:spcPts val="0"/>
              </a:spcBef>
              <a:spcAft>
                <a:spcPts val="0"/>
              </a:spcAft>
              <a:buNone/>
            </a:pPr>
            <a:r>
              <a:t/>
            </a:r>
            <a:endParaRPr sz="1050">
              <a:solidFill>
                <a:schemeClr val="lt1"/>
              </a:solidFill>
              <a:latin typeface="Arial"/>
              <a:ea typeface="Arial"/>
              <a:cs typeface="Arial"/>
              <a:sym typeface="Arial"/>
            </a:endParaRPr>
          </a:p>
          <a:p>
            <a:pPr indent="0" lvl="0" marL="0" marR="0" rtl="0" algn="l">
              <a:spcBef>
                <a:spcPts val="0"/>
              </a:spcBef>
              <a:spcAft>
                <a:spcPts val="0"/>
              </a:spcAft>
              <a:buNone/>
            </a:pPr>
            <a:r>
              <a:rPr b="1" lang="en-US" sz="1050">
                <a:solidFill>
                  <a:schemeClr val="lt1"/>
                </a:solidFill>
                <a:latin typeface="Arial"/>
                <a:ea typeface="Arial"/>
                <a:cs typeface="Arial"/>
                <a:sym typeface="Arial"/>
              </a:rPr>
              <a:t>Las sanciones aumentarán en un tercio en los siguientes casos:</a:t>
            </a:r>
            <a:endParaRPr/>
          </a:p>
          <a:p>
            <a:pPr indent="0" lvl="0" marL="0" marR="0" rtl="0" algn="l">
              <a:spcBef>
                <a:spcPts val="0"/>
              </a:spcBef>
              <a:spcAft>
                <a:spcPts val="0"/>
              </a:spcAft>
              <a:buNone/>
            </a:pPr>
            <a:r>
              <a:t/>
            </a:r>
            <a:endParaRPr sz="1050">
              <a:solidFill>
                <a:schemeClr val="lt1"/>
              </a:solidFill>
              <a:latin typeface="Arial"/>
              <a:ea typeface="Arial"/>
              <a:cs typeface="Arial"/>
              <a:sym typeface="Arial"/>
            </a:endParaRPr>
          </a:p>
          <a:p>
            <a:pPr indent="-228600" lvl="0" marL="228600" marR="0" rtl="0" algn="l">
              <a:spcBef>
                <a:spcPts val="0"/>
              </a:spcBef>
              <a:spcAft>
                <a:spcPts val="0"/>
              </a:spcAft>
              <a:buClr>
                <a:schemeClr val="lt1"/>
              </a:buClr>
              <a:buSzPts val="1050"/>
              <a:buFont typeface="Calibri"/>
              <a:buAutoNum type="alphaLcParenR"/>
            </a:pPr>
            <a:r>
              <a:rPr lang="en-US" sz="1050">
                <a:solidFill>
                  <a:schemeClr val="lt1"/>
                </a:solidFill>
                <a:latin typeface="Arial"/>
                <a:ea typeface="Arial"/>
                <a:cs typeface="Arial"/>
                <a:sym typeface="Arial"/>
              </a:rPr>
              <a:t>Si el sujeto activo causa un daño personal, laboral, educativo, profesional o patrimonial; o,</a:t>
            </a:r>
            <a:endParaRPr/>
          </a:p>
          <a:p>
            <a:pPr indent="-161925" lvl="0" marL="228600" marR="0" rtl="0" algn="l">
              <a:spcBef>
                <a:spcPts val="0"/>
              </a:spcBef>
              <a:spcAft>
                <a:spcPts val="0"/>
              </a:spcAft>
              <a:buClr>
                <a:schemeClr val="dk1"/>
              </a:buClr>
              <a:buSzPts val="1050"/>
              <a:buFont typeface="Calibri"/>
              <a:buNone/>
            </a:pPr>
            <a:r>
              <a:t/>
            </a:r>
            <a:endParaRPr sz="1050">
              <a:solidFill>
                <a:schemeClr val="lt1"/>
              </a:solidFill>
              <a:latin typeface="Arial"/>
              <a:ea typeface="Arial"/>
              <a:cs typeface="Arial"/>
              <a:sym typeface="Arial"/>
            </a:endParaRPr>
          </a:p>
          <a:p>
            <a:pPr indent="-228600" lvl="0" marL="228600" marR="0" rtl="0" algn="l">
              <a:spcBef>
                <a:spcPts val="0"/>
              </a:spcBef>
              <a:spcAft>
                <a:spcPts val="0"/>
              </a:spcAft>
              <a:buClr>
                <a:schemeClr val="lt1"/>
              </a:buClr>
              <a:buSzPts val="1050"/>
              <a:buFont typeface="Calibri"/>
              <a:buAutoNum type="alphaLcParenR"/>
            </a:pPr>
            <a:r>
              <a:rPr lang="en-US" sz="1050">
                <a:solidFill>
                  <a:schemeClr val="lt1"/>
                </a:solidFill>
                <a:latin typeface="Arial"/>
                <a:ea typeface="Arial"/>
                <a:cs typeface="Arial"/>
                <a:sym typeface="Arial"/>
              </a:rPr>
              <a:t>Si el sujeto activo es servidor público y utiliza los medios propios del cargo, además de la destitución e inhabilitación para ocupar empleo o cargo público, por un período igual al de la pena privativa de libertad impuesta</a:t>
            </a:r>
            <a:endParaRPr/>
          </a:p>
          <a:p>
            <a:pPr indent="0" lvl="0" marL="0" marR="0" rtl="0" algn="l">
              <a:spcBef>
                <a:spcPts val="0"/>
              </a:spcBef>
              <a:spcAft>
                <a:spcPts val="0"/>
              </a:spcAft>
              <a:buNone/>
            </a:pPr>
            <a:r>
              <a:t/>
            </a:r>
            <a:endParaRPr sz="1050">
              <a:solidFill>
                <a:schemeClr val="lt1"/>
              </a:solidFill>
              <a:latin typeface="Arial"/>
              <a:ea typeface="Arial"/>
              <a:cs typeface="Arial"/>
              <a:sym typeface="Arial"/>
            </a:endParaRPr>
          </a:p>
          <a:p>
            <a:pPr indent="0" lvl="0" marL="0" marR="0" rtl="0" algn="l">
              <a:spcBef>
                <a:spcPts val="0"/>
              </a:spcBef>
              <a:spcAft>
                <a:spcPts val="0"/>
              </a:spcAft>
              <a:buNone/>
            </a:pPr>
            <a:r>
              <a:rPr lang="en-US" sz="1050">
                <a:solidFill>
                  <a:schemeClr val="lt1"/>
                </a:solidFill>
                <a:latin typeface="Arial"/>
                <a:ea typeface="Arial"/>
                <a:cs typeface="Arial"/>
                <a:sym typeface="Arial"/>
              </a:rPr>
              <a:t>En todo momento el fiscal y/o juzgador que conozca estos casos debe garantizar que no se realicen diligencias o investigaciones revictimizantes de las que se pueda prescindir sin afectar la obtención de elementos probatorios. Para aquellas diligencias o investigaciones que tengan potencial revictimizante de las que no pueda prescindirse deberá garantizar que se realicen de la manera que menos afecte los derechos e indemnidad física y psicológica de la víctima.”</a:t>
            </a:r>
            <a:endParaRPr/>
          </a:p>
          <a:p>
            <a:pPr indent="0" lvl="0" marL="0" marR="0" rtl="0" algn="l">
              <a:spcBef>
                <a:spcPts val="0"/>
              </a:spcBef>
              <a:spcAft>
                <a:spcPts val="0"/>
              </a:spcAft>
              <a:buNone/>
            </a:pPr>
            <a:r>
              <a:rPr lang="en-US" sz="1050">
                <a:solidFill>
                  <a:schemeClr val="lt1"/>
                </a:solidFill>
                <a:latin typeface="Arial"/>
                <a:ea typeface="Arial"/>
                <a:cs typeface="Arial"/>
                <a:sym typeface="Arial"/>
              </a:rPr>
              <a:t> </a:t>
            </a:r>
            <a:endParaRPr/>
          </a:p>
        </p:txBody>
      </p:sp>
      <p:sp>
        <p:nvSpPr>
          <p:cNvPr id="1008" name="Google Shape;1008;p38"/>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2" name="Shape 1012"/>
        <p:cNvGrpSpPr/>
        <p:nvPr/>
      </p:nvGrpSpPr>
      <p:grpSpPr>
        <a:xfrm>
          <a:off x="0" y="0"/>
          <a:ext cx="0" cy="0"/>
          <a:chOff x="0" y="0"/>
          <a:chExt cx="0" cy="0"/>
        </a:xfrm>
      </p:grpSpPr>
      <p:pic>
        <p:nvPicPr>
          <p:cNvPr id="1013" name="Google Shape;1013;p39"/>
          <p:cNvPicPr preferRelativeResize="0"/>
          <p:nvPr>
            <p:ph idx="2" type="pic"/>
          </p:nvPr>
        </p:nvPicPr>
        <p:blipFill rotWithShape="1">
          <a:blip r:embed="rId3">
            <a:alphaModFix/>
          </a:blip>
          <a:srcRect b="0" l="29020" r="29020" t="0"/>
          <a:stretch/>
        </p:blipFill>
        <p:spPr>
          <a:xfrm>
            <a:off x="983640" y="797996"/>
            <a:ext cx="4520398" cy="6060004"/>
          </a:xfrm>
          <a:prstGeom prst="rect">
            <a:avLst/>
          </a:prstGeom>
          <a:noFill/>
          <a:ln>
            <a:noFill/>
          </a:ln>
        </p:spPr>
      </p:pic>
      <p:sp>
        <p:nvSpPr>
          <p:cNvPr id="1014" name="Google Shape;1014;p39"/>
          <p:cNvSpPr/>
          <p:nvPr/>
        </p:nvSpPr>
        <p:spPr>
          <a:xfrm>
            <a:off x="6123230" y="2060480"/>
            <a:ext cx="4520398" cy="332398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1050">
                <a:solidFill>
                  <a:schemeClr val="lt1"/>
                </a:solidFill>
                <a:latin typeface="Arial"/>
                <a:ea typeface="Arial"/>
                <a:cs typeface="Arial"/>
                <a:sym typeface="Arial"/>
              </a:rPr>
              <a:t>La revictimización, también conocida como victimización secundaria, es un fenómeno jurídico y social que ocurre cuando una persona que ha sido víctima de un delito o acto violento vuelve a experimentar sufrimiento como consecuencia de la forma en que es tratada por el sistema judicial, instituciones de salud, medios de comunicación o incluso su entorno laboral y  social.</a:t>
            </a:r>
            <a:endParaRPr/>
          </a:p>
          <a:p>
            <a:pPr indent="0" lvl="0" marL="0" marR="0" rtl="0" algn="just">
              <a:spcBef>
                <a:spcPts val="0"/>
              </a:spcBef>
              <a:spcAft>
                <a:spcPts val="0"/>
              </a:spcAft>
              <a:buNone/>
            </a:pPr>
            <a:r>
              <a:t/>
            </a:r>
            <a:endParaRPr sz="1050">
              <a:solidFill>
                <a:schemeClr val="lt1"/>
              </a:solidFill>
              <a:latin typeface="Arial"/>
              <a:ea typeface="Arial"/>
              <a:cs typeface="Arial"/>
              <a:sym typeface="Arial"/>
            </a:endParaRPr>
          </a:p>
          <a:p>
            <a:pPr indent="0" lvl="0" marL="0" marR="0" rtl="0" algn="just">
              <a:spcBef>
                <a:spcPts val="0"/>
              </a:spcBef>
              <a:spcAft>
                <a:spcPts val="0"/>
              </a:spcAft>
              <a:buNone/>
            </a:pPr>
            <a:r>
              <a:rPr lang="en-US" sz="1050">
                <a:solidFill>
                  <a:schemeClr val="lt1"/>
                </a:solidFill>
                <a:latin typeface="Arial"/>
                <a:ea typeface="Arial"/>
                <a:cs typeface="Arial"/>
                <a:sym typeface="Arial"/>
              </a:rPr>
              <a:t>En el contexto jurídico ecuatoriano y latinoamericano, la revictimización se define como una </a:t>
            </a:r>
            <a:r>
              <a:rPr b="1" lang="en-US" sz="1050">
                <a:solidFill>
                  <a:schemeClr val="lt1"/>
                </a:solidFill>
                <a:latin typeface="Arial"/>
                <a:ea typeface="Arial"/>
                <a:cs typeface="Arial"/>
                <a:sym typeface="Arial"/>
              </a:rPr>
              <a:t>agresión nueva que sufre la víctima durante el proceso judicial</a:t>
            </a:r>
            <a:r>
              <a:rPr lang="en-US" sz="1050">
                <a:solidFill>
                  <a:schemeClr val="lt1"/>
                </a:solidFill>
                <a:latin typeface="Arial"/>
                <a:ea typeface="Arial"/>
                <a:cs typeface="Arial"/>
                <a:sym typeface="Arial"/>
              </a:rPr>
              <a:t>, según el Diccionario Panhispánico del Español Jurídico. Esta agresión puede manifestarse en múltiples formas: interrogatorios repetitivos, exposición innecesaria a los hechos traumáticos, falta de empatía por parte de operadores de justicia, o negligencia institucional o laboral.</a:t>
            </a:r>
            <a:endParaRPr/>
          </a:p>
          <a:p>
            <a:pPr indent="0" lvl="0" marL="0" marR="0" rtl="0" algn="just">
              <a:spcBef>
                <a:spcPts val="0"/>
              </a:spcBef>
              <a:spcAft>
                <a:spcPts val="0"/>
              </a:spcAft>
              <a:buNone/>
            </a:pPr>
            <a:r>
              <a:t/>
            </a:r>
            <a:endParaRPr sz="1050">
              <a:solidFill>
                <a:schemeClr val="lt1"/>
              </a:solidFill>
              <a:latin typeface="Arial"/>
              <a:ea typeface="Arial"/>
              <a:cs typeface="Arial"/>
              <a:sym typeface="Arial"/>
            </a:endParaRPr>
          </a:p>
          <a:p>
            <a:pPr indent="0" lvl="0" marL="0" marR="0" rtl="0" algn="just">
              <a:spcBef>
                <a:spcPts val="0"/>
              </a:spcBef>
              <a:spcAft>
                <a:spcPts val="0"/>
              </a:spcAft>
              <a:buNone/>
            </a:pPr>
            <a:r>
              <a:rPr lang="en-US" sz="1050">
                <a:solidFill>
                  <a:schemeClr val="lt1"/>
                </a:solidFill>
                <a:latin typeface="Arial"/>
                <a:ea typeface="Arial"/>
                <a:cs typeface="Arial"/>
                <a:sym typeface="Arial"/>
              </a:rPr>
              <a:t>Por ejemplo, en Ecuador, el derecho a </a:t>
            </a:r>
            <a:r>
              <a:rPr b="1" lang="en-US" sz="1050">
                <a:solidFill>
                  <a:schemeClr val="lt1"/>
                </a:solidFill>
                <a:latin typeface="Arial"/>
                <a:ea typeface="Arial"/>
                <a:cs typeface="Arial"/>
                <a:sym typeface="Arial"/>
              </a:rPr>
              <a:t>la no revictimización está reconocido constitucionalmente </a:t>
            </a:r>
            <a:r>
              <a:rPr lang="en-US" sz="1050">
                <a:solidFill>
                  <a:schemeClr val="lt1"/>
                </a:solidFill>
                <a:latin typeface="Arial"/>
                <a:ea typeface="Arial"/>
                <a:cs typeface="Arial"/>
                <a:sym typeface="Arial"/>
              </a:rPr>
              <a:t>y se ha desarrollado especialmente en casos de violencia sexual. Investigaciones recientes han demostrado que durante la etapa probatoria del proceso penal, muchas víctimas son obligadas a repetir sus testimonios en múltiples instancias, lo que vulnera su integridad emocional y mental.</a:t>
            </a:r>
            <a:endParaRPr/>
          </a:p>
        </p:txBody>
      </p:sp>
      <p:sp>
        <p:nvSpPr>
          <p:cNvPr id="1015" name="Google Shape;1015;p39"/>
          <p:cNvSpPr/>
          <p:nvPr/>
        </p:nvSpPr>
        <p:spPr>
          <a:xfrm>
            <a:off x="5021523" y="992318"/>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16" name="Google Shape;1016;p39"/>
          <p:cNvSpPr/>
          <p:nvPr/>
        </p:nvSpPr>
        <p:spPr>
          <a:xfrm rot="-5400000">
            <a:off x="364448" y="6192129"/>
            <a:ext cx="402772" cy="402772"/>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017" name="Google Shape;1017;p39"/>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1018" name="Google Shape;1018;p39"/>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cxnSp>
        <p:nvCxnSpPr>
          <p:cNvPr id="1019" name="Google Shape;1019;p39"/>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1020" name="Google Shape;1020;p39"/>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21" name="Google Shape;1021;p39"/>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22" name="Google Shape;1022;p39"/>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sp>
        <p:nvSpPr>
          <p:cNvPr id="1023" name="Google Shape;1023;p39"/>
          <p:cNvSpPr txBox="1"/>
          <p:nvPr/>
        </p:nvSpPr>
        <p:spPr>
          <a:xfrm>
            <a:off x="455274" y="263099"/>
            <a:ext cx="375251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Código del trabajo</a:t>
            </a:r>
            <a:endParaRPr b="1" sz="1200">
              <a:solidFill>
                <a:schemeClr val="dk1"/>
              </a:solidFill>
              <a:latin typeface="Playfair Display"/>
              <a:ea typeface="Playfair Display"/>
              <a:cs typeface="Playfair Display"/>
              <a:sym typeface="Playfair Display"/>
            </a:endParaRPr>
          </a:p>
        </p:txBody>
      </p:sp>
      <p:sp>
        <p:nvSpPr>
          <p:cNvPr id="1024" name="Google Shape;1024;p39"/>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1025" name="Google Shape;1025;p39"/>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1026" name="Google Shape;1026;p39"/>
          <p:cNvPicPr preferRelativeResize="0"/>
          <p:nvPr/>
        </p:nvPicPr>
        <p:blipFill rotWithShape="1">
          <a:blip r:embed="rId4">
            <a:alphaModFix/>
          </a:blip>
          <a:srcRect b="0" l="0" r="0" t="0"/>
          <a:stretch/>
        </p:blipFill>
        <p:spPr>
          <a:xfrm>
            <a:off x="10351499" y="176461"/>
            <a:ext cx="1666771" cy="399331"/>
          </a:xfrm>
          <a:prstGeom prst="rect">
            <a:avLst/>
          </a:prstGeom>
          <a:noFill/>
          <a:ln>
            <a:noFill/>
          </a:ln>
        </p:spPr>
      </p:pic>
      <p:sp>
        <p:nvSpPr>
          <p:cNvPr id="1027" name="Google Shape;1027;p39"/>
          <p:cNvSpPr/>
          <p:nvPr/>
        </p:nvSpPr>
        <p:spPr>
          <a:xfrm>
            <a:off x="6087206" y="1260143"/>
            <a:ext cx="426429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accent4"/>
                </a:solidFill>
                <a:latin typeface="Arial"/>
                <a:ea typeface="Arial"/>
                <a:cs typeface="Arial"/>
                <a:sym typeface="Arial"/>
              </a:rPr>
              <a:t>REVICTIMIZACIÓN:</a:t>
            </a:r>
            <a:endParaRPr b="1" sz="2400">
              <a:solidFill>
                <a:schemeClr val="accent4"/>
              </a:solidFill>
              <a:latin typeface="Arial"/>
              <a:ea typeface="Arial"/>
              <a:cs typeface="Arial"/>
              <a:sym typeface="Arial"/>
            </a:endParaRPr>
          </a:p>
        </p:txBody>
      </p:sp>
      <p:sp>
        <p:nvSpPr>
          <p:cNvPr id="1028" name="Google Shape;1028;p39"/>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2" name="Shape 1032"/>
        <p:cNvGrpSpPr/>
        <p:nvPr/>
      </p:nvGrpSpPr>
      <p:grpSpPr>
        <a:xfrm>
          <a:off x="0" y="0"/>
          <a:ext cx="0" cy="0"/>
          <a:chOff x="0" y="0"/>
          <a:chExt cx="0" cy="0"/>
        </a:xfrm>
      </p:grpSpPr>
      <p:pic>
        <p:nvPicPr>
          <p:cNvPr id="1033" name="Google Shape;1033;p40"/>
          <p:cNvPicPr preferRelativeResize="0"/>
          <p:nvPr>
            <p:ph idx="3" type="pic"/>
          </p:nvPr>
        </p:nvPicPr>
        <p:blipFill rotWithShape="1">
          <a:blip r:embed="rId3">
            <a:alphaModFix/>
          </a:blip>
          <a:srcRect b="3419" l="0" r="0" t="3419"/>
          <a:stretch/>
        </p:blipFill>
        <p:spPr>
          <a:xfrm>
            <a:off x="6605551" y="2179121"/>
            <a:ext cx="4520399" cy="3032144"/>
          </a:xfrm>
          <a:prstGeom prst="rect">
            <a:avLst/>
          </a:prstGeom>
          <a:noFill/>
          <a:ln>
            <a:noFill/>
          </a:ln>
        </p:spPr>
      </p:pic>
      <p:sp>
        <p:nvSpPr>
          <p:cNvPr id="1034" name="Google Shape;1034;p40"/>
          <p:cNvSpPr/>
          <p:nvPr/>
        </p:nvSpPr>
        <p:spPr>
          <a:xfrm>
            <a:off x="996796" y="1690436"/>
            <a:ext cx="4726929" cy="7939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US" sz="1050">
                <a:solidFill>
                  <a:schemeClr val="lt1"/>
                </a:solidFill>
                <a:latin typeface="Arial"/>
                <a:ea typeface="Arial"/>
                <a:cs typeface="Arial"/>
                <a:sym typeface="Arial"/>
              </a:rPr>
              <a:t>La revictimización genera consecuencias graves en la salud mental de las personas afectadas: estrés postraumático, ansiedad, depresión, baja autoestima y retraimiento social.</a:t>
            </a:r>
            <a:endParaRPr b="1" sz="1050">
              <a:solidFill>
                <a:schemeClr val="lt1"/>
              </a:solidFill>
              <a:latin typeface="Arial"/>
              <a:ea typeface="Arial"/>
              <a:cs typeface="Arial"/>
              <a:sym typeface="Arial"/>
            </a:endParaRPr>
          </a:p>
        </p:txBody>
      </p:sp>
      <p:sp>
        <p:nvSpPr>
          <p:cNvPr id="1035" name="Google Shape;1035;p40"/>
          <p:cNvSpPr/>
          <p:nvPr/>
        </p:nvSpPr>
        <p:spPr>
          <a:xfrm>
            <a:off x="6803485" y="4789960"/>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36" name="Google Shape;1036;p40"/>
          <p:cNvSpPr/>
          <p:nvPr/>
        </p:nvSpPr>
        <p:spPr>
          <a:xfrm>
            <a:off x="1116824" y="2585485"/>
            <a:ext cx="1268371" cy="6707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37" name="Google Shape;1037;p40"/>
          <p:cNvSpPr/>
          <p:nvPr/>
        </p:nvSpPr>
        <p:spPr>
          <a:xfrm rot="-5400000">
            <a:off x="364448" y="6192129"/>
            <a:ext cx="402772" cy="402772"/>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038" name="Google Shape;1038;p40"/>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1039" name="Google Shape;1039;p40"/>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1040" name="Google Shape;1040;p40"/>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41" name="Google Shape;1041;p40"/>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42" name="Google Shape;1042;p40"/>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sp>
        <p:nvSpPr>
          <p:cNvPr id="1043" name="Google Shape;1043;p40"/>
          <p:cNvSpPr txBox="1"/>
          <p:nvPr/>
        </p:nvSpPr>
        <p:spPr>
          <a:xfrm>
            <a:off x="412378" y="269501"/>
            <a:ext cx="588155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Código del trabajo</a:t>
            </a:r>
            <a:endParaRPr b="1" sz="1200">
              <a:solidFill>
                <a:schemeClr val="dk1"/>
              </a:solidFill>
              <a:latin typeface="Playfair Display"/>
              <a:ea typeface="Playfair Display"/>
              <a:cs typeface="Playfair Display"/>
              <a:sym typeface="Playfair Display"/>
            </a:endParaRPr>
          </a:p>
        </p:txBody>
      </p:sp>
      <p:cxnSp>
        <p:nvCxnSpPr>
          <p:cNvPr id="1044" name="Google Shape;1044;p40"/>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sp>
        <p:nvSpPr>
          <p:cNvPr id="1045" name="Google Shape;1045;p40"/>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1046" name="Google Shape;1046;p40"/>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1047" name="Google Shape;1047;p40"/>
          <p:cNvPicPr preferRelativeResize="0"/>
          <p:nvPr/>
        </p:nvPicPr>
        <p:blipFill rotWithShape="1">
          <a:blip r:embed="rId4">
            <a:alphaModFix/>
          </a:blip>
          <a:srcRect b="0" l="0" r="0" t="0"/>
          <a:stretch/>
        </p:blipFill>
        <p:spPr>
          <a:xfrm>
            <a:off x="10351499" y="176461"/>
            <a:ext cx="1666771" cy="399331"/>
          </a:xfrm>
          <a:prstGeom prst="rect">
            <a:avLst/>
          </a:prstGeom>
          <a:noFill/>
          <a:ln>
            <a:noFill/>
          </a:ln>
        </p:spPr>
      </p:pic>
      <p:sp>
        <p:nvSpPr>
          <p:cNvPr id="1048" name="Google Shape;1048;p40"/>
          <p:cNvSpPr/>
          <p:nvPr/>
        </p:nvSpPr>
        <p:spPr>
          <a:xfrm>
            <a:off x="996796" y="3640426"/>
            <a:ext cx="4796730" cy="18697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050">
                <a:solidFill>
                  <a:schemeClr val="lt1"/>
                </a:solidFill>
                <a:latin typeface="Arial"/>
                <a:ea typeface="Arial"/>
                <a:cs typeface="Arial"/>
                <a:sym typeface="Arial"/>
              </a:rPr>
              <a:t>Para evitar la revictimización, se han implementado herramientas como la entrevista única en Cámara Gesell, especialmente en casos que involucran a niños, niñas, adolescentes y mujeres víctimas de violencia. Esta técnica busca evitar que la víctima tenga que repetir su relato en múltiples ocasiones, protegiendo su estabilidad emocional y garantizando un proceso judicial más humano y eficiente.</a:t>
            </a:r>
            <a:endParaRPr/>
          </a:p>
          <a:p>
            <a:pPr indent="0" lvl="0" marL="0" marR="0" rtl="0" algn="l">
              <a:spcBef>
                <a:spcPts val="0"/>
              </a:spcBef>
              <a:spcAft>
                <a:spcPts val="0"/>
              </a:spcAft>
              <a:buNone/>
            </a:pPr>
            <a:r>
              <a:t/>
            </a:r>
            <a:endParaRPr sz="1050">
              <a:solidFill>
                <a:schemeClr val="lt1"/>
              </a:solidFill>
              <a:latin typeface="Arial"/>
              <a:ea typeface="Arial"/>
              <a:cs typeface="Arial"/>
              <a:sym typeface="Arial"/>
            </a:endParaRPr>
          </a:p>
          <a:p>
            <a:pPr indent="0" lvl="0" marL="0" marR="0" rtl="0" algn="l">
              <a:spcBef>
                <a:spcPts val="0"/>
              </a:spcBef>
              <a:spcAft>
                <a:spcPts val="0"/>
              </a:spcAft>
              <a:buNone/>
            </a:pPr>
            <a:r>
              <a:rPr lang="en-US" sz="1050">
                <a:solidFill>
                  <a:schemeClr val="lt1"/>
                </a:solidFill>
                <a:latin typeface="Arial"/>
                <a:ea typeface="Arial"/>
                <a:cs typeface="Arial"/>
                <a:sym typeface="Arial"/>
              </a:rPr>
              <a:t>La revictimización no solo vulnera derechos fundamentales, sino que también compromete la eficacia del sistema judicial. Por ello, es deber de los empleadores, operadores jurídicos, médicos, psicólogos y comunicadores actuar con sensibilidad, ética y responsabilidad, garantizando que las víctimas sean tratadas con respeto, dignidad y protección integral.</a:t>
            </a:r>
            <a:endParaRPr/>
          </a:p>
        </p:txBody>
      </p:sp>
      <p:sp>
        <p:nvSpPr>
          <p:cNvPr id="1049" name="Google Shape;1049;p40"/>
          <p:cNvSpPr/>
          <p:nvPr/>
        </p:nvSpPr>
        <p:spPr>
          <a:xfrm>
            <a:off x="996796" y="1193152"/>
            <a:ext cx="426429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accent4"/>
                </a:solidFill>
                <a:latin typeface="Arial"/>
                <a:ea typeface="Arial"/>
                <a:cs typeface="Arial"/>
                <a:sym typeface="Arial"/>
              </a:rPr>
              <a:t>Impacto Psicológico</a:t>
            </a:r>
            <a:endParaRPr b="1" sz="2400">
              <a:solidFill>
                <a:schemeClr val="accent4"/>
              </a:solidFill>
              <a:latin typeface="Arial"/>
              <a:ea typeface="Arial"/>
              <a:cs typeface="Arial"/>
              <a:sym typeface="Arial"/>
            </a:endParaRPr>
          </a:p>
        </p:txBody>
      </p:sp>
      <p:sp>
        <p:nvSpPr>
          <p:cNvPr id="1050" name="Google Shape;1050;p40"/>
          <p:cNvSpPr/>
          <p:nvPr/>
        </p:nvSpPr>
        <p:spPr>
          <a:xfrm>
            <a:off x="996796" y="2952150"/>
            <a:ext cx="426429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accent4"/>
                </a:solidFill>
                <a:latin typeface="Arial"/>
                <a:ea typeface="Arial"/>
                <a:cs typeface="Arial"/>
                <a:sym typeface="Arial"/>
              </a:rPr>
              <a:t>Mecanismos de Prevención</a:t>
            </a:r>
            <a:endParaRPr b="1" sz="2400">
              <a:solidFill>
                <a:schemeClr val="accent4"/>
              </a:solidFill>
              <a:latin typeface="Arial"/>
              <a:ea typeface="Arial"/>
              <a:cs typeface="Arial"/>
              <a:sym typeface="Arial"/>
            </a:endParaRPr>
          </a:p>
        </p:txBody>
      </p:sp>
      <p:sp>
        <p:nvSpPr>
          <p:cNvPr id="1051" name="Google Shape;1051;p40"/>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5" name="Shape 1055"/>
        <p:cNvGrpSpPr/>
        <p:nvPr/>
      </p:nvGrpSpPr>
      <p:grpSpPr>
        <a:xfrm>
          <a:off x="0" y="0"/>
          <a:ext cx="0" cy="0"/>
          <a:chOff x="0" y="0"/>
          <a:chExt cx="0" cy="0"/>
        </a:xfrm>
      </p:grpSpPr>
      <p:pic>
        <p:nvPicPr>
          <p:cNvPr id="1056" name="Google Shape;1056;p41"/>
          <p:cNvPicPr preferRelativeResize="0"/>
          <p:nvPr>
            <p:ph idx="2" type="pic"/>
          </p:nvPr>
        </p:nvPicPr>
        <p:blipFill rotWithShape="1">
          <a:blip r:embed="rId3">
            <a:alphaModFix/>
          </a:blip>
          <a:srcRect b="0" l="25160" r="25160" t="0"/>
          <a:stretch/>
        </p:blipFill>
        <p:spPr>
          <a:xfrm>
            <a:off x="983640" y="797996"/>
            <a:ext cx="4520398" cy="6060004"/>
          </a:xfrm>
          <a:prstGeom prst="rect">
            <a:avLst/>
          </a:prstGeom>
          <a:noFill/>
          <a:ln>
            <a:noFill/>
          </a:ln>
        </p:spPr>
      </p:pic>
      <p:sp>
        <p:nvSpPr>
          <p:cNvPr id="1057" name="Google Shape;1057;p41"/>
          <p:cNvSpPr/>
          <p:nvPr/>
        </p:nvSpPr>
        <p:spPr>
          <a:xfrm>
            <a:off x="6181185" y="2680451"/>
            <a:ext cx="4520398" cy="3162404"/>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t/>
            </a:r>
            <a:endParaRPr sz="1050">
              <a:solidFill>
                <a:schemeClr val="lt1"/>
              </a:solidFill>
              <a:latin typeface="Arial"/>
              <a:ea typeface="Arial"/>
              <a:cs typeface="Arial"/>
              <a:sym typeface="Arial"/>
            </a:endParaRPr>
          </a:p>
          <a:p>
            <a:pPr indent="0" lvl="0" marL="0" marR="0" rtl="0" algn="just">
              <a:spcBef>
                <a:spcPts val="0"/>
              </a:spcBef>
              <a:spcAft>
                <a:spcPts val="0"/>
              </a:spcAft>
              <a:buNone/>
            </a:pPr>
            <a:r>
              <a:rPr b="1" lang="en-US" sz="1050">
                <a:solidFill>
                  <a:schemeClr val="lt1"/>
                </a:solidFill>
                <a:latin typeface="Arial"/>
                <a:ea typeface="Arial"/>
                <a:cs typeface="Arial"/>
                <a:sym typeface="Arial"/>
              </a:rPr>
              <a:t>Art. 177.- Actos de odio.- </a:t>
            </a:r>
            <a:r>
              <a:rPr lang="en-US" sz="1050">
                <a:solidFill>
                  <a:schemeClr val="lt1"/>
                </a:solidFill>
                <a:latin typeface="Arial"/>
                <a:ea typeface="Arial"/>
                <a:cs typeface="Arial"/>
                <a:sym typeface="Arial"/>
              </a:rPr>
              <a:t>La persona que cometa actos de violencia física o psicológica de odio, contra una o más personas en razón de su nacionalidad, etnia, lugar de nacimiento, edad, sexo, identidad de género u orientación sexual, identidad cultural, estado civil, idioma, religión, ideología, condición socioeconómica, condición migratoria, discapacidad, estado de salud o portar VIH, será sancionada con pena privativa de libertad de uno a tres años.</a:t>
            </a:r>
            <a:endParaRPr/>
          </a:p>
          <a:p>
            <a:pPr indent="0" lvl="0" marL="0" marR="0" rtl="0" algn="just">
              <a:spcBef>
                <a:spcPts val="0"/>
              </a:spcBef>
              <a:spcAft>
                <a:spcPts val="0"/>
              </a:spcAft>
              <a:buNone/>
            </a:pPr>
            <a:r>
              <a:t/>
            </a:r>
            <a:endParaRPr sz="1050">
              <a:solidFill>
                <a:schemeClr val="lt1"/>
              </a:solidFill>
              <a:latin typeface="Arial"/>
              <a:ea typeface="Arial"/>
              <a:cs typeface="Arial"/>
              <a:sym typeface="Arial"/>
            </a:endParaRPr>
          </a:p>
          <a:p>
            <a:pPr indent="0" lvl="0" marL="0" marR="0" rtl="0" algn="just">
              <a:spcBef>
                <a:spcPts val="0"/>
              </a:spcBef>
              <a:spcAft>
                <a:spcPts val="0"/>
              </a:spcAft>
              <a:buNone/>
            </a:pPr>
            <a:r>
              <a:rPr lang="en-US" sz="1050">
                <a:solidFill>
                  <a:schemeClr val="lt1"/>
                </a:solidFill>
                <a:latin typeface="Arial"/>
                <a:ea typeface="Arial"/>
                <a:cs typeface="Arial"/>
                <a:sym typeface="Arial"/>
              </a:rPr>
              <a:t>Si los actos de violencia provocan heridas a la persona, se sancionará con las penas privativas de libertad previstas para el delito de lesiones agravadas en un tercio. Si los actos de violencia producen la muerte de una persona, será sancionada con pena privativa de libertad de veintidós a veintiséis años.”</a:t>
            </a:r>
            <a:endParaRPr/>
          </a:p>
          <a:p>
            <a:pPr indent="0" lvl="0" marL="0" marR="0" rtl="0" algn="just">
              <a:spcBef>
                <a:spcPts val="0"/>
              </a:spcBef>
              <a:spcAft>
                <a:spcPts val="0"/>
              </a:spcAft>
              <a:buNone/>
            </a:pPr>
            <a:r>
              <a:t/>
            </a:r>
            <a:endParaRPr sz="1050">
              <a:solidFill>
                <a:schemeClr val="lt1"/>
              </a:solidFill>
              <a:latin typeface="Arial"/>
              <a:ea typeface="Arial"/>
              <a:cs typeface="Arial"/>
              <a:sym typeface="Arial"/>
            </a:endParaRPr>
          </a:p>
          <a:p>
            <a:pPr indent="0" lvl="0" marL="0" marR="0" rtl="0" algn="just">
              <a:spcBef>
                <a:spcPts val="0"/>
              </a:spcBef>
              <a:spcAft>
                <a:spcPts val="0"/>
              </a:spcAft>
              <a:buNone/>
            </a:pPr>
            <a:r>
              <a:rPr lang="en-US" sz="1050">
                <a:solidFill>
                  <a:schemeClr val="lt1"/>
                </a:solidFill>
                <a:latin typeface="Arial"/>
                <a:ea typeface="Arial"/>
                <a:cs typeface="Arial"/>
                <a:sym typeface="Arial"/>
              </a:rPr>
              <a:t>El acoso en el ámbito laboral puede convertirse en un delito de odio si cumple las condiciones establecidas en esta norma, por ello la importancia de la prevención y erradicación de estas inconductas, que pueden tener consecuencias funestas.</a:t>
            </a:r>
            <a:endParaRPr/>
          </a:p>
          <a:p>
            <a:pPr indent="0" lvl="0" marL="0" marR="0" rtl="0" algn="just">
              <a:spcBef>
                <a:spcPts val="0"/>
              </a:spcBef>
              <a:spcAft>
                <a:spcPts val="0"/>
              </a:spcAft>
              <a:buNone/>
            </a:pPr>
            <a:br>
              <a:rPr lang="en-US" sz="1050">
                <a:solidFill>
                  <a:schemeClr val="lt1"/>
                </a:solidFill>
                <a:latin typeface="Arial"/>
                <a:ea typeface="Arial"/>
                <a:cs typeface="Arial"/>
                <a:sym typeface="Arial"/>
              </a:rPr>
            </a:br>
            <a:endParaRPr sz="1050">
              <a:solidFill>
                <a:schemeClr val="lt1"/>
              </a:solidFill>
              <a:latin typeface="Arial"/>
              <a:ea typeface="Arial"/>
              <a:cs typeface="Arial"/>
              <a:sym typeface="Arial"/>
            </a:endParaRPr>
          </a:p>
        </p:txBody>
      </p:sp>
      <p:sp>
        <p:nvSpPr>
          <p:cNvPr id="1058" name="Google Shape;1058;p41"/>
          <p:cNvSpPr/>
          <p:nvPr/>
        </p:nvSpPr>
        <p:spPr>
          <a:xfrm>
            <a:off x="5021523" y="992318"/>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59" name="Google Shape;1059;p41"/>
          <p:cNvSpPr/>
          <p:nvPr/>
        </p:nvSpPr>
        <p:spPr>
          <a:xfrm rot="-5400000">
            <a:off x="364448" y="6192129"/>
            <a:ext cx="402772" cy="402772"/>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060" name="Google Shape;1060;p41"/>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1061" name="Google Shape;1061;p41"/>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cxnSp>
        <p:nvCxnSpPr>
          <p:cNvPr id="1062" name="Google Shape;1062;p41"/>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1063" name="Google Shape;1063;p41"/>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64" name="Google Shape;1064;p41"/>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65" name="Google Shape;1065;p41"/>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sp>
        <p:nvSpPr>
          <p:cNvPr id="1066" name="Google Shape;1066;p41"/>
          <p:cNvSpPr txBox="1"/>
          <p:nvPr/>
        </p:nvSpPr>
        <p:spPr>
          <a:xfrm>
            <a:off x="455274" y="263099"/>
            <a:ext cx="375251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Código del trabajo</a:t>
            </a:r>
            <a:endParaRPr b="1" sz="1200">
              <a:solidFill>
                <a:schemeClr val="dk1"/>
              </a:solidFill>
              <a:latin typeface="Playfair Display"/>
              <a:ea typeface="Playfair Display"/>
              <a:cs typeface="Playfair Display"/>
              <a:sym typeface="Playfair Display"/>
            </a:endParaRPr>
          </a:p>
        </p:txBody>
      </p:sp>
      <p:sp>
        <p:nvSpPr>
          <p:cNvPr id="1067" name="Google Shape;1067;p41"/>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1068" name="Google Shape;1068;p41"/>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1069" name="Google Shape;1069;p41"/>
          <p:cNvPicPr preferRelativeResize="0"/>
          <p:nvPr/>
        </p:nvPicPr>
        <p:blipFill rotWithShape="1">
          <a:blip r:embed="rId4">
            <a:alphaModFix/>
          </a:blip>
          <a:srcRect b="0" l="0" r="0" t="0"/>
          <a:stretch/>
        </p:blipFill>
        <p:spPr>
          <a:xfrm>
            <a:off x="10351499" y="176461"/>
            <a:ext cx="1666771" cy="399331"/>
          </a:xfrm>
          <a:prstGeom prst="rect">
            <a:avLst/>
          </a:prstGeom>
          <a:noFill/>
          <a:ln>
            <a:noFill/>
          </a:ln>
        </p:spPr>
      </p:pic>
      <p:sp>
        <p:nvSpPr>
          <p:cNvPr id="1070" name="Google Shape;1070;p41"/>
          <p:cNvSpPr/>
          <p:nvPr/>
        </p:nvSpPr>
        <p:spPr>
          <a:xfrm>
            <a:off x="6123230" y="1245046"/>
            <a:ext cx="426429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accent4"/>
                </a:solidFill>
                <a:latin typeface="Arial"/>
                <a:ea typeface="Arial"/>
                <a:cs typeface="Arial"/>
                <a:sym typeface="Arial"/>
              </a:rPr>
              <a:t>5.2. Discriminación</a:t>
            </a:r>
            <a:endParaRPr b="1" sz="2400">
              <a:solidFill>
                <a:schemeClr val="accent4"/>
              </a:solidFill>
              <a:latin typeface="Arial"/>
              <a:ea typeface="Arial"/>
              <a:cs typeface="Arial"/>
              <a:sym typeface="Arial"/>
            </a:endParaRPr>
          </a:p>
        </p:txBody>
      </p:sp>
      <p:sp>
        <p:nvSpPr>
          <p:cNvPr id="1071" name="Google Shape;1071;p41"/>
          <p:cNvSpPr/>
          <p:nvPr/>
        </p:nvSpPr>
        <p:spPr>
          <a:xfrm>
            <a:off x="6123230" y="1991352"/>
            <a:ext cx="4726929" cy="309187"/>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US" sz="1050">
                <a:solidFill>
                  <a:schemeClr val="lt1"/>
                </a:solidFill>
                <a:latin typeface="Arial"/>
                <a:ea typeface="Arial"/>
                <a:cs typeface="Arial"/>
                <a:sym typeface="Arial"/>
              </a:rPr>
              <a:t>El COIP, define y sanciona al DELITO DE ODIO, (DISCRIMINACIÓN) así:</a:t>
            </a:r>
            <a:endParaRPr b="1" sz="1050">
              <a:solidFill>
                <a:schemeClr val="lt1"/>
              </a:solidFill>
              <a:latin typeface="Arial"/>
              <a:ea typeface="Arial"/>
              <a:cs typeface="Arial"/>
              <a:sym typeface="Arial"/>
            </a:endParaRPr>
          </a:p>
        </p:txBody>
      </p:sp>
      <p:sp>
        <p:nvSpPr>
          <p:cNvPr id="1072" name="Google Shape;1072;p41"/>
          <p:cNvSpPr/>
          <p:nvPr/>
        </p:nvSpPr>
        <p:spPr>
          <a:xfrm>
            <a:off x="6236818" y="2530037"/>
            <a:ext cx="1268371" cy="6707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73" name="Google Shape;1073;p41"/>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7" name="Shape 1077"/>
        <p:cNvGrpSpPr/>
        <p:nvPr/>
      </p:nvGrpSpPr>
      <p:grpSpPr>
        <a:xfrm>
          <a:off x="0" y="0"/>
          <a:ext cx="0" cy="0"/>
          <a:chOff x="0" y="0"/>
          <a:chExt cx="0" cy="0"/>
        </a:xfrm>
      </p:grpSpPr>
      <p:pic>
        <p:nvPicPr>
          <p:cNvPr id="1078" name="Google Shape;1078;p42"/>
          <p:cNvPicPr preferRelativeResize="0"/>
          <p:nvPr>
            <p:ph idx="3" type="pic"/>
          </p:nvPr>
        </p:nvPicPr>
        <p:blipFill rotWithShape="1">
          <a:blip r:embed="rId3">
            <a:alphaModFix/>
          </a:blip>
          <a:srcRect b="0" l="3869" r="3869" t="0"/>
          <a:stretch/>
        </p:blipFill>
        <p:spPr>
          <a:xfrm>
            <a:off x="6605551" y="1469008"/>
            <a:ext cx="4520399" cy="3032144"/>
          </a:xfrm>
          <a:prstGeom prst="rect">
            <a:avLst/>
          </a:prstGeom>
          <a:noFill/>
          <a:ln>
            <a:noFill/>
          </a:ln>
        </p:spPr>
      </p:pic>
      <p:sp>
        <p:nvSpPr>
          <p:cNvPr id="1079" name="Google Shape;1079;p42"/>
          <p:cNvSpPr/>
          <p:nvPr/>
        </p:nvSpPr>
        <p:spPr>
          <a:xfrm>
            <a:off x="2269768" y="2763135"/>
            <a:ext cx="3495680" cy="79393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US" sz="1050">
                <a:solidFill>
                  <a:schemeClr val="lt1"/>
                </a:solidFill>
                <a:latin typeface="Arial"/>
                <a:ea typeface="Arial"/>
                <a:cs typeface="Arial"/>
                <a:sym typeface="Arial"/>
              </a:rPr>
              <a:t>Art. 156: </a:t>
            </a:r>
            <a:r>
              <a:rPr lang="en-US" sz="1050">
                <a:solidFill>
                  <a:schemeClr val="lt1"/>
                </a:solidFill>
                <a:latin typeface="Arial"/>
                <a:ea typeface="Arial"/>
                <a:cs typeface="Arial"/>
                <a:sym typeface="Arial"/>
              </a:rPr>
              <a:t>La violencia psicológica reiterada puede ser sancionada penalmente, especialmente si afecta la salud mental de la víctima.</a:t>
            </a:r>
            <a:endParaRPr sz="1050">
              <a:solidFill>
                <a:schemeClr val="lt1"/>
              </a:solidFill>
              <a:latin typeface="Arial"/>
              <a:ea typeface="Arial"/>
              <a:cs typeface="Arial"/>
              <a:sym typeface="Arial"/>
            </a:endParaRPr>
          </a:p>
        </p:txBody>
      </p:sp>
      <p:sp>
        <p:nvSpPr>
          <p:cNvPr id="1080" name="Google Shape;1080;p42"/>
          <p:cNvSpPr/>
          <p:nvPr/>
        </p:nvSpPr>
        <p:spPr>
          <a:xfrm>
            <a:off x="6803485" y="4079847"/>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81" name="Google Shape;1081;p42"/>
          <p:cNvSpPr/>
          <p:nvPr/>
        </p:nvSpPr>
        <p:spPr>
          <a:xfrm rot="-5400000">
            <a:off x="364448" y="6192129"/>
            <a:ext cx="402772" cy="402772"/>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082" name="Google Shape;1082;p42"/>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1083" name="Google Shape;1083;p42"/>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1084" name="Google Shape;1084;p42"/>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85" name="Google Shape;1085;p42"/>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86" name="Google Shape;1086;p42"/>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sp>
        <p:nvSpPr>
          <p:cNvPr id="1087" name="Google Shape;1087;p42"/>
          <p:cNvSpPr txBox="1"/>
          <p:nvPr/>
        </p:nvSpPr>
        <p:spPr>
          <a:xfrm>
            <a:off x="412378" y="269501"/>
            <a:ext cx="588155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Código del trabajo</a:t>
            </a:r>
            <a:endParaRPr b="1" sz="1200">
              <a:solidFill>
                <a:schemeClr val="dk1"/>
              </a:solidFill>
              <a:latin typeface="Playfair Display"/>
              <a:ea typeface="Playfair Display"/>
              <a:cs typeface="Playfair Display"/>
              <a:sym typeface="Playfair Display"/>
            </a:endParaRPr>
          </a:p>
        </p:txBody>
      </p:sp>
      <p:cxnSp>
        <p:nvCxnSpPr>
          <p:cNvPr id="1088" name="Google Shape;1088;p42"/>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sp>
        <p:nvSpPr>
          <p:cNvPr id="1089" name="Google Shape;1089;p42"/>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1090" name="Google Shape;1090;p42"/>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1091" name="Google Shape;1091;p42"/>
          <p:cNvPicPr preferRelativeResize="0"/>
          <p:nvPr/>
        </p:nvPicPr>
        <p:blipFill rotWithShape="1">
          <a:blip r:embed="rId4">
            <a:alphaModFix/>
          </a:blip>
          <a:srcRect b="0" l="0" r="0" t="0"/>
          <a:stretch/>
        </p:blipFill>
        <p:spPr>
          <a:xfrm>
            <a:off x="10351499" y="176461"/>
            <a:ext cx="1666771" cy="399331"/>
          </a:xfrm>
          <a:prstGeom prst="rect">
            <a:avLst/>
          </a:prstGeom>
          <a:noFill/>
          <a:ln>
            <a:noFill/>
          </a:ln>
        </p:spPr>
      </p:pic>
      <p:sp>
        <p:nvSpPr>
          <p:cNvPr id="1092" name="Google Shape;1092;p42"/>
          <p:cNvSpPr/>
          <p:nvPr/>
        </p:nvSpPr>
        <p:spPr>
          <a:xfrm>
            <a:off x="996796" y="2126870"/>
            <a:ext cx="426429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accent4"/>
                </a:solidFill>
                <a:latin typeface="Arial"/>
                <a:ea typeface="Arial"/>
                <a:cs typeface="Arial"/>
                <a:sym typeface="Arial"/>
              </a:rPr>
              <a:t>5.3. Violencia Psicológica</a:t>
            </a:r>
            <a:endParaRPr b="1" sz="2400">
              <a:solidFill>
                <a:schemeClr val="accent4"/>
              </a:solidFill>
              <a:latin typeface="Arial"/>
              <a:ea typeface="Arial"/>
              <a:cs typeface="Arial"/>
              <a:sym typeface="Arial"/>
            </a:endParaRPr>
          </a:p>
        </p:txBody>
      </p:sp>
      <p:sp>
        <p:nvSpPr>
          <p:cNvPr id="1093" name="Google Shape;1093;p42"/>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7" name="Shape 1097"/>
        <p:cNvGrpSpPr/>
        <p:nvPr/>
      </p:nvGrpSpPr>
      <p:grpSpPr>
        <a:xfrm>
          <a:off x="0" y="0"/>
          <a:ext cx="0" cy="0"/>
          <a:chOff x="0" y="0"/>
          <a:chExt cx="0" cy="0"/>
        </a:xfrm>
      </p:grpSpPr>
      <p:sp>
        <p:nvSpPr>
          <p:cNvPr id="1098" name="Google Shape;1098;p43"/>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sp>
        <p:nvSpPr>
          <p:cNvPr id="1099" name="Google Shape;1099;p43"/>
          <p:cNvSpPr/>
          <p:nvPr/>
        </p:nvSpPr>
        <p:spPr>
          <a:xfrm>
            <a:off x="5296234" y="1705650"/>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00" name="Google Shape;1100;p43"/>
          <p:cNvSpPr txBox="1"/>
          <p:nvPr/>
        </p:nvSpPr>
        <p:spPr>
          <a:xfrm>
            <a:off x="1068387" y="720026"/>
            <a:ext cx="9427895"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accent4"/>
                </a:solidFill>
                <a:latin typeface="Playfair Display"/>
                <a:ea typeface="Playfair Display"/>
                <a:cs typeface="Playfair Display"/>
                <a:sym typeface="Playfair Display"/>
              </a:rPr>
              <a:t>6. Reformas </a:t>
            </a:r>
            <a:r>
              <a:rPr b="1" lang="en-US" sz="3200">
                <a:solidFill>
                  <a:schemeClr val="lt1"/>
                </a:solidFill>
                <a:latin typeface="Playfair Display"/>
                <a:ea typeface="Playfair Display"/>
                <a:cs typeface="Playfair Display"/>
                <a:sym typeface="Playfair Display"/>
              </a:rPr>
              <a:t>Recientes y</a:t>
            </a:r>
            <a:r>
              <a:rPr b="1" lang="en-US" sz="3200">
                <a:solidFill>
                  <a:schemeClr val="accent4"/>
                </a:solidFill>
                <a:latin typeface="Playfair Display"/>
                <a:ea typeface="Playfair Display"/>
                <a:cs typeface="Playfair Display"/>
                <a:sym typeface="Playfair Display"/>
              </a:rPr>
              <a:t> </a:t>
            </a:r>
            <a:r>
              <a:rPr b="1" lang="en-US" sz="3200">
                <a:solidFill>
                  <a:srgbClr val="BFBFBF"/>
                </a:solidFill>
                <a:latin typeface="Playfair Display"/>
                <a:ea typeface="Playfair Display"/>
                <a:cs typeface="Playfair Display"/>
                <a:sym typeface="Playfair Display"/>
              </a:rPr>
              <a:t>Propuestas Legislativas</a:t>
            </a:r>
            <a:endParaRPr b="1" sz="3200">
              <a:solidFill>
                <a:srgbClr val="BFBFBF"/>
              </a:solidFill>
              <a:latin typeface="Playfair Display"/>
              <a:ea typeface="Playfair Display"/>
              <a:cs typeface="Playfair Display"/>
              <a:sym typeface="Playfair Display"/>
            </a:endParaRPr>
          </a:p>
        </p:txBody>
      </p:sp>
      <p:sp>
        <p:nvSpPr>
          <p:cNvPr id="1101" name="Google Shape;1101;p43"/>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1102" name="Google Shape;1102;p43"/>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1103" name="Google Shape;1103;p43"/>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04" name="Google Shape;1104;p43"/>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05" name="Google Shape;1105;p43"/>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pic>
        <p:nvPicPr>
          <p:cNvPr id="1106" name="Google Shape;1106;p43"/>
          <p:cNvPicPr preferRelativeResize="0"/>
          <p:nvPr>
            <p:ph idx="2" type="pic"/>
          </p:nvPr>
        </p:nvPicPr>
        <p:blipFill rotWithShape="1">
          <a:blip r:embed="rId3">
            <a:alphaModFix/>
          </a:blip>
          <a:srcRect b="0" l="16809" r="16809" t="0"/>
          <a:stretch/>
        </p:blipFill>
        <p:spPr>
          <a:xfrm>
            <a:off x="1068388" y="1882775"/>
            <a:ext cx="4054475" cy="4054475"/>
          </a:xfrm>
          <a:prstGeom prst="rect">
            <a:avLst/>
          </a:prstGeom>
          <a:noFill/>
          <a:ln>
            <a:noFill/>
          </a:ln>
        </p:spPr>
      </p:pic>
      <p:sp>
        <p:nvSpPr>
          <p:cNvPr id="1107" name="Google Shape;1107;p43"/>
          <p:cNvSpPr txBox="1"/>
          <p:nvPr/>
        </p:nvSpPr>
        <p:spPr>
          <a:xfrm>
            <a:off x="455274" y="263099"/>
            <a:ext cx="297173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Código del trabajo</a:t>
            </a:r>
            <a:endParaRPr b="1" sz="1200">
              <a:solidFill>
                <a:schemeClr val="dk1"/>
              </a:solidFill>
              <a:latin typeface="Playfair Display"/>
              <a:ea typeface="Playfair Display"/>
              <a:cs typeface="Playfair Display"/>
              <a:sym typeface="Playfair Display"/>
            </a:endParaRPr>
          </a:p>
        </p:txBody>
      </p:sp>
      <p:cxnSp>
        <p:nvCxnSpPr>
          <p:cNvPr id="1108" name="Google Shape;1108;p43"/>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sp>
        <p:nvSpPr>
          <p:cNvPr id="1109" name="Google Shape;1109;p43"/>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1110" name="Google Shape;1110;p43"/>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1111" name="Google Shape;1111;p43"/>
          <p:cNvPicPr preferRelativeResize="0"/>
          <p:nvPr/>
        </p:nvPicPr>
        <p:blipFill rotWithShape="1">
          <a:blip r:embed="rId4">
            <a:alphaModFix/>
          </a:blip>
          <a:srcRect b="0" l="0" r="0" t="0"/>
          <a:stretch/>
        </p:blipFill>
        <p:spPr>
          <a:xfrm>
            <a:off x="10351499" y="176461"/>
            <a:ext cx="1666771" cy="399331"/>
          </a:xfrm>
          <a:prstGeom prst="rect">
            <a:avLst/>
          </a:prstGeom>
          <a:noFill/>
          <a:ln>
            <a:noFill/>
          </a:ln>
        </p:spPr>
      </p:pic>
      <p:sp>
        <p:nvSpPr>
          <p:cNvPr id="1112" name="Google Shape;1112;p43"/>
          <p:cNvSpPr/>
          <p:nvPr/>
        </p:nvSpPr>
        <p:spPr>
          <a:xfrm>
            <a:off x="5688304" y="1615284"/>
            <a:ext cx="5435308" cy="4455066"/>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1050">
                <a:solidFill>
                  <a:schemeClr val="lt1"/>
                </a:solidFill>
                <a:latin typeface="Arial"/>
                <a:ea typeface="Arial"/>
                <a:cs typeface="Arial"/>
                <a:sym typeface="Arial"/>
              </a:rPr>
              <a:t>En los últimos años, Ecuador ha impulsado reformas para fortalecer la protección de los trabajadores, frente al acoso y la discriminación laboral, como son:</a:t>
            </a:r>
            <a:endParaRPr sz="1050">
              <a:solidFill>
                <a:schemeClr val="lt1"/>
              </a:solidFill>
              <a:latin typeface="Arial"/>
              <a:ea typeface="Arial"/>
              <a:cs typeface="Arial"/>
              <a:sym typeface="Arial"/>
            </a:endParaRPr>
          </a:p>
          <a:p>
            <a:pPr indent="-104775" lvl="0" marL="171450" marR="0" rtl="0" algn="just">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171450" lvl="0" marL="171450" marR="0" rtl="0" algn="just">
              <a:spcBef>
                <a:spcPts val="0"/>
              </a:spcBef>
              <a:spcAft>
                <a:spcPts val="0"/>
              </a:spcAft>
              <a:buClr>
                <a:schemeClr val="lt1"/>
              </a:buClr>
              <a:buSzPts val="1050"/>
              <a:buFont typeface="Arial"/>
              <a:buChar char="•"/>
            </a:pPr>
            <a:r>
              <a:rPr lang="en-US" sz="1050">
                <a:solidFill>
                  <a:schemeClr val="lt1"/>
                </a:solidFill>
                <a:latin typeface="Arial"/>
                <a:ea typeface="Arial"/>
                <a:cs typeface="Arial"/>
                <a:sym typeface="Arial"/>
              </a:rPr>
              <a:t>Ley para prevenir y erradicar la violencia contra las mujeres, (última reforma 27-06-2024): Establecer sanciones administrativas y la creación de los comités nacionales y locales de usuarias de los servicios de atención a fin de observar y vigilar el cumplimiento de las disposiciones de la Ley.</a:t>
            </a:r>
            <a:endParaRPr/>
          </a:p>
          <a:p>
            <a:pPr indent="-104775" lvl="0" marL="171450" marR="0" rtl="0" algn="just">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171450" lvl="0" marL="171450" marR="0" rtl="0" algn="just">
              <a:spcBef>
                <a:spcPts val="0"/>
              </a:spcBef>
              <a:spcAft>
                <a:spcPts val="0"/>
              </a:spcAft>
              <a:buClr>
                <a:schemeClr val="lt1"/>
              </a:buClr>
              <a:buSzPts val="1050"/>
              <a:buFont typeface="Arial"/>
              <a:buChar char="•"/>
            </a:pPr>
            <a:r>
              <a:rPr lang="en-US" sz="1050">
                <a:solidFill>
                  <a:schemeClr val="lt1"/>
                </a:solidFill>
                <a:latin typeface="Arial"/>
                <a:ea typeface="Arial"/>
                <a:cs typeface="Arial"/>
                <a:sym typeface="Arial"/>
              </a:rPr>
              <a:t>Reformas al Código del Trabajo (2024, 2025): Incluyen cláusulas de equidad salarial, obligación de publicar rangos salariales y auditorías internas.</a:t>
            </a:r>
            <a:endParaRPr/>
          </a:p>
          <a:p>
            <a:pPr indent="-104775" lvl="0" marL="171450" marR="0" rtl="0" algn="just">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171450" lvl="0" marL="171450" marR="0" rtl="0" algn="just">
              <a:spcBef>
                <a:spcPts val="0"/>
              </a:spcBef>
              <a:spcAft>
                <a:spcPts val="0"/>
              </a:spcAft>
              <a:buClr>
                <a:schemeClr val="lt1"/>
              </a:buClr>
              <a:buSzPts val="1050"/>
              <a:buFont typeface="Arial"/>
              <a:buChar char="•"/>
            </a:pPr>
            <a:r>
              <a:rPr lang="en-US" sz="1050">
                <a:solidFill>
                  <a:schemeClr val="lt1"/>
                </a:solidFill>
                <a:latin typeface="Arial"/>
                <a:ea typeface="Arial"/>
                <a:cs typeface="Arial"/>
                <a:sym typeface="Arial"/>
              </a:rPr>
              <a:t>NORMA DE PREVENCIÓN, VIOLENCIA Y ACOSO LABORAL EN EL SECTOR PRIVADO, Publicación:Acuerdo Ministerial 102 - Registro Oficial 117 - 04-09-2025.</a:t>
            </a:r>
            <a:endParaRPr/>
          </a:p>
          <a:p>
            <a:pPr indent="-104775" lvl="0" marL="171450" marR="0" rtl="0" algn="just">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171450" lvl="0" marL="171450" marR="0" rtl="0" algn="just">
              <a:spcBef>
                <a:spcPts val="0"/>
              </a:spcBef>
              <a:spcAft>
                <a:spcPts val="0"/>
              </a:spcAft>
              <a:buClr>
                <a:schemeClr val="lt1"/>
              </a:buClr>
              <a:buSzPts val="1050"/>
              <a:buFont typeface="Arial"/>
              <a:buChar char="•"/>
            </a:pPr>
            <a:r>
              <a:rPr lang="en-US" sz="1050">
                <a:solidFill>
                  <a:schemeClr val="lt1"/>
                </a:solidFill>
                <a:latin typeface="Arial"/>
                <a:ea typeface="Arial"/>
                <a:cs typeface="Arial"/>
                <a:sym typeface="Arial"/>
              </a:rPr>
              <a:t>NORMA PARA LA PREVENCIÓN POR DISCRIMINACIÓN, ACOSO SEXUAL LABORAL, Publicación:Acuerdo Ministerial 93 - Sexto Registro Oficial Suplemento 103 - 15-08-2025.</a:t>
            </a:r>
            <a:endParaRPr/>
          </a:p>
          <a:p>
            <a:pPr indent="-104775" lvl="0" marL="171450" marR="0" rtl="0" algn="just">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171450" lvl="0" marL="171450" marR="0" rtl="0" algn="just">
              <a:spcBef>
                <a:spcPts val="0"/>
              </a:spcBef>
              <a:spcAft>
                <a:spcPts val="0"/>
              </a:spcAft>
              <a:buClr>
                <a:schemeClr val="lt1"/>
              </a:buClr>
              <a:buSzPts val="1050"/>
              <a:buFont typeface="Arial"/>
              <a:buChar char="•"/>
            </a:pPr>
            <a:r>
              <a:rPr lang="en-US" sz="1050">
                <a:solidFill>
                  <a:schemeClr val="lt1"/>
                </a:solidFill>
                <a:latin typeface="Arial"/>
                <a:ea typeface="Arial"/>
                <a:cs typeface="Arial"/>
                <a:sym typeface="Arial"/>
              </a:rPr>
              <a:t>LEY ORGÁNICA PARA IMPULSAR LA ECONOMÍA VIOLETA, Publicación:Ley - Registro Oficial Suplemento 234 - 20-01-2023.</a:t>
            </a:r>
            <a:endParaRPr/>
          </a:p>
          <a:p>
            <a:pPr indent="-104775" lvl="0" marL="171450" marR="0" rtl="0" algn="just">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171450" lvl="0" marL="171450" marR="0" rtl="0" algn="just">
              <a:spcBef>
                <a:spcPts val="0"/>
              </a:spcBef>
              <a:spcAft>
                <a:spcPts val="0"/>
              </a:spcAft>
              <a:buClr>
                <a:schemeClr val="lt1"/>
              </a:buClr>
              <a:buSzPts val="1050"/>
              <a:buFont typeface="Arial"/>
              <a:buChar char="•"/>
            </a:pPr>
            <a:r>
              <a:rPr lang="en-US" sz="1050">
                <a:solidFill>
                  <a:schemeClr val="lt1"/>
                </a:solidFill>
                <a:latin typeface="Arial"/>
                <a:ea typeface="Arial"/>
                <a:cs typeface="Arial"/>
                <a:sym typeface="Arial"/>
              </a:rPr>
              <a:t>SELLO PARA EMPRESAS LIBRES DE VIOLENCIA CONTRA LAS MUJERES, Publicación:Acuerdo Ministerial 8 - Registro Oficial 459 - 18-12-2023</a:t>
            </a:r>
            <a:endParaRPr/>
          </a:p>
          <a:p>
            <a:pPr indent="-104775" lvl="0" marL="171450" marR="0" rtl="0" algn="just">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171450" lvl="0" marL="171450" marR="0" rtl="0" algn="just">
              <a:spcBef>
                <a:spcPts val="0"/>
              </a:spcBef>
              <a:spcAft>
                <a:spcPts val="0"/>
              </a:spcAft>
              <a:buClr>
                <a:schemeClr val="lt1"/>
              </a:buClr>
              <a:buSzPts val="1050"/>
              <a:buFont typeface="Arial"/>
              <a:buChar char="•"/>
            </a:pPr>
            <a:r>
              <a:rPr lang="en-US" sz="1050">
                <a:solidFill>
                  <a:schemeClr val="lt1"/>
                </a:solidFill>
                <a:latin typeface="Arial"/>
                <a:ea typeface="Arial"/>
                <a:cs typeface="Arial"/>
                <a:sym typeface="Arial"/>
              </a:rPr>
              <a:t>REGLAMENTO GENERAL A LEY ORGÁNICA PARA IMPULSAR LA ECONOMÍA VIOLETA, Publicación:Decreto Ejecutivo 928 - Segundo Registro Oficial Suplemento 444 - 24-11-2023.</a:t>
            </a:r>
            <a:br>
              <a:rPr lang="en-US" sz="1050">
                <a:solidFill>
                  <a:schemeClr val="lt1"/>
                </a:solidFill>
                <a:latin typeface="Arial"/>
                <a:ea typeface="Arial"/>
                <a:cs typeface="Arial"/>
                <a:sym typeface="Arial"/>
              </a:rPr>
            </a:br>
            <a:endParaRPr sz="1050">
              <a:solidFill>
                <a:schemeClr val="lt1"/>
              </a:solidFill>
              <a:latin typeface="Arial"/>
              <a:ea typeface="Arial"/>
              <a:cs typeface="Arial"/>
              <a:sym typeface="Arial"/>
            </a:endParaRPr>
          </a:p>
        </p:txBody>
      </p:sp>
      <p:sp>
        <p:nvSpPr>
          <p:cNvPr id="1113" name="Google Shape;1113;p43"/>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7" name="Shape 1117"/>
        <p:cNvGrpSpPr/>
        <p:nvPr/>
      </p:nvGrpSpPr>
      <p:grpSpPr>
        <a:xfrm>
          <a:off x="0" y="0"/>
          <a:ext cx="0" cy="0"/>
          <a:chOff x="0" y="0"/>
          <a:chExt cx="0" cy="0"/>
        </a:xfrm>
      </p:grpSpPr>
      <p:sp>
        <p:nvSpPr>
          <p:cNvPr id="1118" name="Google Shape;1118;p44"/>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sp>
        <p:nvSpPr>
          <p:cNvPr id="1119" name="Google Shape;1119;p44"/>
          <p:cNvSpPr/>
          <p:nvPr/>
        </p:nvSpPr>
        <p:spPr>
          <a:xfrm>
            <a:off x="5296234" y="2079137"/>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20" name="Google Shape;1120;p44"/>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1121" name="Google Shape;1121;p44"/>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1122" name="Google Shape;1122;p44"/>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23" name="Google Shape;1123;p44"/>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24" name="Google Shape;1124;p44"/>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sp>
        <p:nvSpPr>
          <p:cNvPr id="1125" name="Google Shape;1125;p44"/>
          <p:cNvSpPr txBox="1"/>
          <p:nvPr/>
        </p:nvSpPr>
        <p:spPr>
          <a:xfrm>
            <a:off x="455274" y="263099"/>
            <a:ext cx="297173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Código del trabajo</a:t>
            </a:r>
            <a:endParaRPr b="1" sz="1200">
              <a:solidFill>
                <a:schemeClr val="dk1"/>
              </a:solidFill>
              <a:latin typeface="Playfair Display"/>
              <a:ea typeface="Playfair Display"/>
              <a:cs typeface="Playfair Display"/>
              <a:sym typeface="Playfair Display"/>
            </a:endParaRPr>
          </a:p>
        </p:txBody>
      </p:sp>
      <p:cxnSp>
        <p:nvCxnSpPr>
          <p:cNvPr id="1126" name="Google Shape;1126;p44"/>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sp>
        <p:nvSpPr>
          <p:cNvPr id="1127" name="Google Shape;1127;p44"/>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1128" name="Google Shape;1128;p44"/>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1129" name="Google Shape;1129;p44"/>
          <p:cNvPicPr preferRelativeResize="0"/>
          <p:nvPr/>
        </p:nvPicPr>
        <p:blipFill rotWithShape="1">
          <a:blip r:embed="rId3">
            <a:alphaModFix/>
          </a:blip>
          <a:srcRect b="0" l="0" r="0" t="0"/>
          <a:stretch/>
        </p:blipFill>
        <p:spPr>
          <a:xfrm>
            <a:off x="10351499" y="176461"/>
            <a:ext cx="1666771" cy="399331"/>
          </a:xfrm>
          <a:prstGeom prst="rect">
            <a:avLst/>
          </a:prstGeom>
          <a:noFill/>
          <a:ln>
            <a:noFill/>
          </a:ln>
        </p:spPr>
      </p:pic>
      <p:sp>
        <p:nvSpPr>
          <p:cNvPr id="1130" name="Google Shape;1130;p44"/>
          <p:cNvSpPr/>
          <p:nvPr/>
        </p:nvSpPr>
        <p:spPr>
          <a:xfrm>
            <a:off x="5688304" y="2027408"/>
            <a:ext cx="5435308" cy="3323987"/>
          </a:xfrm>
          <a:prstGeom prst="rect">
            <a:avLst/>
          </a:prstGeom>
          <a:noFill/>
          <a:ln>
            <a:noFill/>
          </a:ln>
        </p:spPr>
        <p:txBody>
          <a:bodyPr anchorCtr="0" anchor="t" bIns="45700" lIns="91425" spcFirstLastPara="1" rIns="91425" wrap="square" tIns="45700">
            <a:spAutoFit/>
          </a:bodyPr>
          <a:lstStyle/>
          <a:p>
            <a:pPr indent="-171450" lvl="0" marL="171450" marR="0" rtl="0" algn="just">
              <a:spcBef>
                <a:spcPts val="0"/>
              </a:spcBef>
              <a:spcAft>
                <a:spcPts val="0"/>
              </a:spcAft>
              <a:buClr>
                <a:schemeClr val="lt1"/>
              </a:buClr>
              <a:buSzPts val="1050"/>
              <a:buFont typeface="Arial"/>
              <a:buChar char="•"/>
            </a:pPr>
            <a:r>
              <a:rPr lang="en-US" sz="1050">
                <a:solidFill>
                  <a:schemeClr val="lt1"/>
                </a:solidFill>
                <a:latin typeface="Arial"/>
                <a:ea typeface="Arial"/>
                <a:cs typeface="Arial"/>
                <a:sym typeface="Arial"/>
              </a:rPr>
              <a:t>REGLAMENTO PARA OPERATIVIZAR LA LEY IGUALDAD SALARIAL ENTRE MUJERES Y HOMBRES, Publicación:Acuerdo Ministerial 6 - Tercer Registro Oficial Suplemento 729 - 24-01-2025.</a:t>
            </a:r>
            <a:endParaRPr/>
          </a:p>
          <a:p>
            <a:pPr indent="-104775" lvl="0" marL="171450" marR="0" rtl="0" algn="just">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171450" lvl="0" marL="171450" marR="0" rtl="0" algn="just">
              <a:spcBef>
                <a:spcPts val="0"/>
              </a:spcBef>
              <a:spcAft>
                <a:spcPts val="0"/>
              </a:spcAft>
              <a:buClr>
                <a:schemeClr val="lt1"/>
              </a:buClr>
              <a:buSzPts val="1050"/>
              <a:buFont typeface="Arial"/>
              <a:buChar char="•"/>
            </a:pPr>
            <a:r>
              <a:rPr lang="en-US" sz="1050">
                <a:solidFill>
                  <a:schemeClr val="lt1"/>
                </a:solidFill>
                <a:latin typeface="Arial"/>
                <a:ea typeface="Arial"/>
                <a:cs typeface="Arial"/>
                <a:sym typeface="Arial"/>
              </a:rPr>
              <a:t>ECONOMÍA VIOLETA, POR UNA VIDA LIBRE DE VIOLENCIA PARA LAS MUJERES, Publicación:Acuerdo Ministerial 1 - Registro Oficial 522 - 24-08-2021.</a:t>
            </a:r>
            <a:endParaRPr/>
          </a:p>
          <a:p>
            <a:pPr indent="-104775" lvl="0" marL="171450" marR="0" rtl="0" algn="just">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171450" lvl="0" marL="171450" marR="0" rtl="0" algn="just">
              <a:spcBef>
                <a:spcPts val="0"/>
              </a:spcBef>
              <a:spcAft>
                <a:spcPts val="0"/>
              </a:spcAft>
              <a:buClr>
                <a:schemeClr val="lt1"/>
              </a:buClr>
              <a:buSzPts val="1050"/>
              <a:buFont typeface="Arial"/>
              <a:buChar char="•"/>
            </a:pPr>
            <a:r>
              <a:rPr lang="en-US" sz="1050">
                <a:solidFill>
                  <a:schemeClr val="lt1"/>
                </a:solidFill>
                <a:latin typeface="Arial"/>
                <a:ea typeface="Arial"/>
                <a:cs typeface="Arial"/>
                <a:sym typeface="Arial"/>
              </a:rPr>
              <a:t>PLAN DE ACCIÓN DE DIVERSIDADES LGBTI, Publicación:Resolución 22 - Tercer Registro Oficial Suplemento 126 - 15-08-2022, donde se establece dentro del Eje económico, como Objetivo 1,  “Incrementar y fomentar, de manera inclusiva, las oportunidades de empleo y las condiciones laborales.</a:t>
            </a:r>
            <a:endParaRPr/>
          </a:p>
          <a:p>
            <a:pPr indent="-104775" lvl="0" marL="171450" marR="0" rtl="0" algn="just">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171450" lvl="0" marL="171450" marR="0" rtl="0" algn="just">
              <a:spcBef>
                <a:spcPts val="0"/>
              </a:spcBef>
              <a:spcAft>
                <a:spcPts val="0"/>
              </a:spcAft>
              <a:buClr>
                <a:schemeClr val="lt1"/>
              </a:buClr>
              <a:buSzPts val="1050"/>
              <a:buFont typeface="Arial"/>
              <a:buChar char="•"/>
            </a:pPr>
            <a:r>
              <a:rPr lang="en-US" sz="1050">
                <a:solidFill>
                  <a:schemeClr val="lt1"/>
                </a:solidFill>
                <a:latin typeface="Arial"/>
                <a:ea typeface="Arial"/>
                <a:cs typeface="Arial"/>
                <a:sym typeface="Arial"/>
              </a:rPr>
              <a:t>Política 1.1. Crear nuevas oportunidades en condiciones dignas, promover la inclusión laboral, el perfeccionamiento de modalidades contractuales, con énfasis en la reducción de brechas de igualdad y atención a grupos prioritarios, jóvenes, mujeres y personas LGBTI+.</a:t>
            </a:r>
            <a:endParaRPr/>
          </a:p>
          <a:p>
            <a:pPr indent="-104775" lvl="0" marL="171450" marR="0" rtl="0" algn="just">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171450" lvl="0" marL="171450" marR="0" rtl="0" algn="just">
              <a:spcBef>
                <a:spcPts val="0"/>
              </a:spcBef>
              <a:spcAft>
                <a:spcPts val="0"/>
              </a:spcAft>
              <a:buClr>
                <a:schemeClr val="lt1"/>
              </a:buClr>
              <a:buSzPts val="1050"/>
              <a:buFont typeface="Arial"/>
              <a:buChar char="•"/>
            </a:pPr>
            <a:r>
              <a:rPr lang="en-US" sz="1050">
                <a:solidFill>
                  <a:schemeClr val="lt1"/>
                </a:solidFill>
                <a:latin typeface="Arial"/>
                <a:ea typeface="Arial"/>
                <a:cs typeface="Arial"/>
                <a:sym typeface="Arial"/>
              </a:rPr>
              <a:t>Entre otras leyes que han sido reformadas por efecto de la promulgación de esta normativa, que busca la prevención y la erradicación de la violencia y el acoso laboral en todas sus modalidades.</a:t>
            </a:r>
            <a:endParaRPr/>
          </a:p>
        </p:txBody>
      </p:sp>
      <p:pic>
        <p:nvPicPr>
          <p:cNvPr id="1131" name="Google Shape;1131;p44"/>
          <p:cNvPicPr preferRelativeResize="0"/>
          <p:nvPr>
            <p:ph idx="2" type="pic"/>
          </p:nvPr>
        </p:nvPicPr>
        <p:blipFill rotWithShape="1">
          <a:blip r:embed="rId4">
            <a:alphaModFix/>
          </a:blip>
          <a:srcRect b="490" l="10501" r="39794" t="490"/>
          <a:stretch/>
        </p:blipFill>
        <p:spPr>
          <a:xfrm>
            <a:off x="983640" y="797996"/>
            <a:ext cx="4520398" cy="6060004"/>
          </a:xfrm>
          <a:prstGeom prst="rect">
            <a:avLst/>
          </a:prstGeom>
          <a:solidFill>
            <a:srgbClr val="ECECEC"/>
          </a:solidFill>
          <a:ln>
            <a:noFill/>
          </a:ln>
          <a:effectLst>
            <a:outerShdw blurRad="55000" rotWithShape="0" algn="tl" dir="5400000" dist="18000">
              <a:srgbClr val="000000">
                <a:alpha val="40000"/>
              </a:srgbClr>
            </a:outerShdw>
          </a:effectLst>
        </p:spPr>
      </p:pic>
      <p:sp>
        <p:nvSpPr>
          <p:cNvPr id="1132" name="Google Shape;1132;p44"/>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6" name="Shape 1136"/>
        <p:cNvGrpSpPr/>
        <p:nvPr/>
      </p:nvGrpSpPr>
      <p:grpSpPr>
        <a:xfrm>
          <a:off x="0" y="0"/>
          <a:ext cx="0" cy="0"/>
          <a:chOff x="0" y="0"/>
          <a:chExt cx="0" cy="0"/>
        </a:xfrm>
      </p:grpSpPr>
      <p:sp>
        <p:nvSpPr>
          <p:cNvPr id="1137" name="Google Shape;1137;p45"/>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sp>
        <p:nvSpPr>
          <p:cNvPr id="1138" name="Google Shape;1138;p45"/>
          <p:cNvSpPr/>
          <p:nvPr/>
        </p:nvSpPr>
        <p:spPr>
          <a:xfrm>
            <a:off x="5986962" y="2156414"/>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39" name="Google Shape;1139;p45"/>
          <p:cNvSpPr txBox="1"/>
          <p:nvPr/>
        </p:nvSpPr>
        <p:spPr>
          <a:xfrm>
            <a:off x="1068387" y="720026"/>
            <a:ext cx="9427895"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accent4"/>
                </a:solidFill>
                <a:latin typeface="Playfair Display"/>
                <a:ea typeface="Playfair Display"/>
                <a:cs typeface="Playfair Display"/>
                <a:sym typeface="Playfair Display"/>
              </a:rPr>
              <a:t>7. </a:t>
            </a:r>
            <a:r>
              <a:rPr b="1" lang="en-US" sz="3200">
                <a:solidFill>
                  <a:srgbClr val="DAAB59"/>
                </a:solidFill>
                <a:latin typeface="Playfair Display"/>
                <a:ea typeface="Playfair Display"/>
                <a:cs typeface="Playfair Display"/>
                <a:sym typeface="Playfair Display"/>
              </a:rPr>
              <a:t>Relación con </a:t>
            </a:r>
            <a:r>
              <a:rPr b="1" lang="en-US" sz="3200">
                <a:solidFill>
                  <a:schemeClr val="lt1"/>
                </a:solidFill>
                <a:latin typeface="Playfair Display"/>
                <a:ea typeface="Playfair Display"/>
                <a:cs typeface="Playfair Display"/>
                <a:sym typeface="Playfair Display"/>
              </a:rPr>
              <a:t>Convenios </a:t>
            </a:r>
            <a:r>
              <a:rPr b="1" lang="en-US" sz="3200">
                <a:solidFill>
                  <a:srgbClr val="BFBFBF"/>
                </a:solidFill>
                <a:latin typeface="Playfair Display"/>
                <a:ea typeface="Playfair Display"/>
                <a:cs typeface="Playfair Display"/>
                <a:sym typeface="Playfair Display"/>
              </a:rPr>
              <a:t>Internacionales</a:t>
            </a:r>
            <a:endParaRPr b="1" sz="3200">
              <a:solidFill>
                <a:srgbClr val="BFBFBF"/>
              </a:solidFill>
              <a:latin typeface="Playfair Display"/>
              <a:ea typeface="Playfair Display"/>
              <a:cs typeface="Playfair Display"/>
              <a:sym typeface="Playfair Display"/>
            </a:endParaRPr>
          </a:p>
        </p:txBody>
      </p:sp>
      <p:sp>
        <p:nvSpPr>
          <p:cNvPr id="1140" name="Google Shape;1140;p45"/>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1141" name="Google Shape;1141;p45"/>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1142" name="Google Shape;1142;p45"/>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43" name="Google Shape;1143;p45"/>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44" name="Google Shape;1144;p45"/>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pic>
        <p:nvPicPr>
          <p:cNvPr id="1145" name="Google Shape;1145;p45"/>
          <p:cNvPicPr preferRelativeResize="0"/>
          <p:nvPr>
            <p:ph idx="2" type="pic"/>
          </p:nvPr>
        </p:nvPicPr>
        <p:blipFill rotWithShape="1">
          <a:blip r:embed="rId3">
            <a:alphaModFix/>
          </a:blip>
          <a:srcRect b="0" l="16797" r="16797" t="0"/>
          <a:stretch/>
        </p:blipFill>
        <p:spPr>
          <a:xfrm>
            <a:off x="1068388" y="1882775"/>
            <a:ext cx="4054475" cy="4054475"/>
          </a:xfrm>
          <a:prstGeom prst="rect">
            <a:avLst/>
          </a:prstGeom>
          <a:noFill/>
          <a:ln>
            <a:noFill/>
          </a:ln>
        </p:spPr>
      </p:pic>
      <p:sp>
        <p:nvSpPr>
          <p:cNvPr id="1146" name="Google Shape;1146;p45"/>
          <p:cNvSpPr txBox="1"/>
          <p:nvPr/>
        </p:nvSpPr>
        <p:spPr>
          <a:xfrm>
            <a:off x="455274" y="263099"/>
            <a:ext cx="297173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Código del trabajo</a:t>
            </a:r>
            <a:endParaRPr b="1" sz="1200">
              <a:solidFill>
                <a:schemeClr val="dk1"/>
              </a:solidFill>
              <a:latin typeface="Playfair Display"/>
              <a:ea typeface="Playfair Display"/>
              <a:cs typeface="Playfair Display"/>
              <a:sym typeface="Playfair Display"/>
            </a:endParaRPr>
          </a:p>
        </p:txBody>
      </p:sp>
      <p:cxnSp>
        <p:nvCxnSpPr>
          <p:cNvPr id="1147" name="Google Shape;1147;p45"/>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sp>
        <p:nvSpPr>
          <p:cNvPr id="1148" name="Google Shape;1148;p45"/>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1149" name="Google Shape;1149;p45"/>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1150" name="Google Shape;1150;p45"/>
          <p:cNvPicPr preferRelativeResize="0"/>
          <p:nvPr/>
        </p:nvPicPr>
        <p:blipFill rotWithShape="1">
          <a:blip r:embed="rId4">
            <a:alphaModFix/>
          </a:blip>
          <a:srcRect b="0" l="0" r="0" t="0"/>
          <a:stretch/>
        </p:blipFill>
        <p:spPr>
          <a:xfrm>
            <a:off x="10351499" y="176461"/>
            <a:ext cx="1666771" cy="399331"/>
          </a:xfrm>
          <a:prstGeom prst="rect">
            <a:avLst/>
          </a:prstGeom>
          <a:noFill/>
          <a:ln>
            <a:noFill/>
          </a:ln>
        </p:spPr>
      </p:pic>
      <p:sp>
        <p:nvSpPr>
          <p:cNvPr id="1151" name="Google Shape;1151;p45"/>
          <p:cNvSpPr/>
          <p:nvPr/>
        </p:nvSpPr>
        <p:spPr>
          <a:xfrm>
            <a:off x="6602704" y="2120251"/>
            <a:ext cx="3974311" cy="2516073"/>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1050">
                <a:solidFill>
                  <a:schemeClr val="lt1"/>
                </a:solidFill>
                <a:latin typeface="Arial"/>
                <a:ea typeface="Arial"/>
                <a:cs typeface="Arial"/>
                <a:sym typeface="Arial"/>
              </a:rPr>
              <a:t>Ecuador ha ratificado convenios clave de la OIT que refuerzan esta normativa:</a:t>
            </a:r>
            <a:endParaRPr/>
          </a:p>
          <a:p>
            <a:pPr indent="0" lvl="0" marL="0" marR="0" rtl="0" algn="just">
              <a:spcBef>
                <a:spcPts val="0"/>
              </a:spcBef>
              <a:spcAft>
                <a:spcPts val="0"/>
              </a:spcAft>
              <a:buNone/>
            </a:pPr>
            <a:r>
              <a:t/>
            </a:r>
            <a:endParaRPr b="1" sz="1050">
              <a:solidFill>
                <a:schemeClr val="lt1"/>
              </a:solidFill>
              <a:latin typeface="Arial"/>
              <a:ea typeface="Arial"/>
              <a:cs typeface="Arial"/>
              <a:sym typeface="Arial"/>
            </a:endParaRPr>
          </a:p>
          <a:p>
            <a:pPr indent="-171450" lvl="0" marL="171450" marR="0" rtl="0" algn="just">
              <a:spcBef>
                <a:spcPts val="0"/>
              </a:spcBef>
              <a:spcAft>
                <a:spcPts val="0"/>
              </a:spcAft>
              <a:buClr>
                <a:schemeClr val="lt1"/>
              </a:buClr>
              <a:buSzPts val="1050"/>
              <a:buFont typeface="Arial"/>
              <a:buChar char="•"/>
            </a:pPr>
            <a:r>
              <a:rPr lang="en-US" sz="1050">
                <a:solidFill>
                  <a:schemeClr val="lt1"/>
                </a:solidFill>
                <a:latin typeface="Arial"/>
                <a:ea typeface="Arial"/>
                <a:cs typeface="Arial"/>
                <a:sym typeface="Arial"/>
              </a:rPr>
              <a:t>Convenio 100: Igualdad de remuneración por trabajo de igual valor.</a:t>
            </a:r>
            <a:endParaRPr/>
          </a:p>
          <a:p>
            <a:pPr indent="-104775" lvl="0" marL="171450" marR="0" rtl="0" algn="just">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171450" lvl="0" marL="171450" marR="0" rtl="0" algn="just">
              <a:spcBef>
                <a:spcPts val="0"/>
              </a:spcBef>
              <a:spcAft>
                <a:spcPts val="0"/>
              </a:spcAft>
              <a:buClr>
                <a:schemeClr val="lt1"/>
              </a:buClr>
              <a:buSzPts val="1050"/>
              <a:buFont typeface="Arial"/>
              <a:buChar char="•"/>
            </a:pPr>
            <a:r>
              <a:rPr lang="en-US" sz="1050">
                <a:solidFill>
                  <a:schemeClr val="lt1"/>
                </a:solidFill>
                <a:latin typeface="Arial"/>
                <a:ea typeface="Arial"/>
                <a:cs typeface="Arial"/>
                <a:sym typeface="Arial"/>
              </a:rPr>
              <a:t>Convenio 111: Prohibición de discriminación en el empleo y la ocupación.</a:t>
            </a:r>
            <a:endParaRPr/>
          </a:p>
          <a:p>
            <a:pPr indent="-104775" lvl="0" marL="171450" marR="0" rtl="0" algn="just">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171450" lvl="0" marL="171450" marR="0" rtl="0" algn="just">
              <a:spcBef>
                <a:spcPts val="0"/>
              </a:spcBef>
              <a:spcAft>
                <a:spcPts val="0"/>
              </a:spcAft>
              <a:buClr>
                <a:schemeClr val="lt1"/>
              </a:buClr>
              <a:buSzPts val="1050"/>
              <a:buFont typeface="Arial"/>
              <a:buChar char="•"/>
            </a:pPr>
            <a:r>
              <a:rPr lang="en-US" sz="1050">
                <a:solidFill>
                  <a:schemeClr val="lt1"/>
                </a:solidFill>
                <a:latin typeface="Arial"/>
                <a:ea typeface="Arial"/>
                <a:cs typeface="Arial"/>
                <a:sym typeface="Arial"/>
              </a:rPr>
              <a:t>Convenio 190: Prevención de la violencia y el acoso en el mundo del trabajo </a:t>
            </a:r>
            <a:endParaRPr/>
          </a:p>
          <a:p>
            <a:pPr indent="-104775" lvl="0" marL="171450" marR="0" rtl="0" algn="just">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0" lvl="0" marL="0" marR="0" rtl="0" algn="just">
              <a:spcBef>
                <a:spcPts val="0"/>
              </a:spcBef>
              <a:spcAft>
                <a:spcPts val="0"/>
              </a:spcAft>
              <a:buNone/>
            </a:pPr>
            <a:r>
              <a:rPr lang="en-US" sz="1050">
                <a:solidFill>
                  <a:schemeClr val="lt1"/>
                </a:solidFill>
                <a:latin typeface="Arial"/>
                <a:ea typeface="Arial"/>
                <a:cs typeface="Arial"/>
                <a:sym typeface="Arial"/>
              </a:rPr>
              <a:t>Estos convenios tienen jerarquía constitucional y pueden ser invocados directamente ante autoridades judiciales y administrativas.</a:t>
            </a:r>
            <a:endParaRPr/>
          </a:p>
        </p:txBody>
      </p:sp>
      <p:sp>
        <p:nvSpPr>
          <p:cNvPr id="1152" name="Google Shape;1152;p45"/>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6" name="Shape 1156"/>
        <p:cNvGrpSpPr/>
        <p:nvPr/>
      </p:nvGrpSpPr>
      <p:grpSpPr>
        <a:xfrm>
          <a:off x="0" y="0"/>
          <a:ext cx="0" cy="0"/>
          <a:chOff x="0" y="0"/>
          <a:chExt cx="0" cy="0"/>
        </a:xfrm>
      </p:grpSpPr>
      <p:sp>
        <p:nvSpPr>
          <p:cNvPr id="1157" name="Google Shape;1157;p46"/>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sp>
        <p:nvSpPr>
          <p:cNvPr id="1158" name="Google Shape;1158;p46"/>
          <p:cNvSpPr/>
          <p:nvPr/>
        </p:nvSpPr>
        <p:spPr>
          <a:xfrm>
            <a:off x="1597771" y="2025781"/>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59" name="Google Shape;1159;p46"/>
          <p:cNvSpPr txBox="1"/>
          <p:nvPr/>
        </p:nvSpPr>
        <p:spPr>
          <a:xfrm>
            <a:off x="1068387" y="720026"/>
            <a:ext cx="9427895"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accent4"/>
                </a:solidFill>
                <a:latin typeface="Playfair Display"/>
                <a:ea typeface="Playfair Display"/>
                <a:cs typeface="Playfair Display"/>
                <a:sym typeface="Playfair Display"/>
              </a:rPr>
              <a:t>8. Recomendaciones </a:t>
            </a:r>
            <a:r>
              <a:rPr b="1" lang="en-US" sz="3200">
                <a:solidFill>
                  <a:schemeClr val="lt1"/>
                </a:solidFill>
                <a:latin typeface="Playfair Display"/>
                <a:ea typeface="Playfair Display"/>
                <a:cs typeface="Playfair Display"/>
                <a:sym typeface="Playfair Display"/>
              </a:rPr>
              <a:t>para el Sector </a:t>
            </a:r>
            <a:r>
              <a:rPr b="1" lang="en-US" sz="3200">
                <a:solidFill>
                  <a:srgbClr val="BFBFBF"/>
                </a:solidFill>
                <a:latin typeface="Playfair Display"/>
                <a:ea typeface="Playfair Display"/>
                <a:cs typeface="Playfair Display"/>
                <a:sym typeface="Playfair Display"/>
              </a:rPr>
              <a:t>Privado</a:t>
            </a:r>
            <a:endParaRPr b="1" sz="3200">
              <a:solidFill>
                <a:srgbClr val="BFBFBF"/>
              </a:solidFill>
              <a:latin typeface="Playfair Display"/>
              <a:ea typeface="Playfair Display"/>
              <a:cs typeface="Playfair Display"/>
              <a:sym typeface="Playfair Display"/>
            </a:endParaRPr>
          </a:p>
        </p:txBody>
      </p:sp>
      <p:sp>
        <p:nvSpPr>
          <p:cNvPr id="1160" name="Google Shape;1160;p46"/>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1161" name="Google Shape;1161;p46"/>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1162" name="Google Shape;1162;p46"/>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63" name="Google Shape;1163;p46"/>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64" name="Google Shape;1164;p46"/>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pic>
        <p:nvPicPr>
          <p:cNvPr id="1165" name="Google Shape;1165;p46"/>
          <p:cNvPicPr preferRelativeResize="0"/>
          <p:nvPr>
            <p:ph idx="2" type="pic"/>
          </p:nvPr>
        </p:nvPicPr>
        <p:blipFill rotWithShape="1">
          <a:blip r:embed="rId3">
            <a:alphaModFix/>
          </a:blip>
          <a:srcRect b="0" l="16718" r="16718" t="0"/>
          <a:stretch/>
        </p:blipFill>
        <p:spPr>
          <a:xfrm>
            <a:off x="6623027" y="1882775"/>
            <a:ext cx="4054475" cy="4054475"/>
          </a:xfrm>
          <a:prstGeom prst="rect">
            <a:avLst/>
          </a:prstGeom>
          <a:noFill/>
          <a:ln>
            <a:noFill/>
          </a:ln>
        </p:spPr>
      </p:pic>
      <p:sp>
        <p:nvSpPr>
          <p:cNvPr id="1166" name="Google Shape;1166;p46"/>
          <p:cNvSpPr txBox="1"/>
          <p:nvPr/>
        </p:nvSpPr>
        <p:spPr>
          <a:xfrm>
            <a:off x="455274" y="263099"/>
            <a:ext cx="297173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Código del trabajo</a:t>
            </a:r>
            <a:endParaRPr b="1" sz="1200">
              <a:solidFill>
                <a:schemeClr val="dk1"/>
              </a:solidFill>
              <a:latin typeface="Playfair Display"/>
              <a:ea typeface="Playfair Display"/>
              <a:cs typeface="Playfair Display"/>
              <a:sym typeface="Playfair Display"/>
            </a:endParaRPr>
          </a:p>
        </p:txBody>
      </p:sp>
      <p:cxnSp>
        <p:nvCxnSpPr>
          <p:cNvPr id="1167" name="Google Shape;1167;p46"/>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sp>
        <p:nvSpPr>
          <p:cNvPr id="1168" name="Google Shape;1168;p46"/>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1169" name="Google Shape;1169;p46"/>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1170" name="Google Shape;1170;p46"/>
          <p:cNvPicPr preferRelativeResize="0"/>
          <p:nvPr/>
        </p:nvPicPr>
        <p:blipFill rotWithShape="1">
          <a:blip r:embed="rId4">
            <a:alphaModFix/>
          </a:blip>
          <a:srcRect b="0" l="0" r="0" t="0"/>
          <a:stretch/>
        </p:blipFill>
        <p:spPr>
          <a:xfrm>
            <a:off x="10351499" y="176461"/>
            <a:ext cx="1666771" cy="399331"/>
          </a:xfrm>
          <a:prstGeom prst="rect">
            <a:avLst/>
          </a:prstGeom>
          <a:noFill/>
          <a:ln>
            <a:noFill/>
          </a:ln>
        </p:spPr>
      </p:pic>
      <p:sp>
        <p:nvSpPr>
          <p:cNvPr id="1171" name="Google Shape;1171;p46"/>
          <p:cNvSpPr/>
          <p:nvPr/>
        </p:nvSpPr>
        <p:spPr>
          <a:xfrm>
            <a:off x="2171309" y="1942703"/>
            <a:ext cx="3596469" cy="2354491"/>
          </a:xfrm>
          <a:prstGeom prst="rect">
            <a:avLst/>
          </a:prstGeom>
          <a:noFill/>
          <a:ln>
            <a:noFill/>
          </a:ln>
        </p:spPr>
        <p:txBody>
          <a:bodyPr anchorCtr="0" anchor="t" bIns="45700" lIns="91425" spcFirstLastPara="1" rIns="91425" wrap="square" tIns="45700">
            <a:spAutoFit/>
          </a:bodyPr>
          <a:lstStyle/>
          <a:p>
            <a:pPr indent="-171450" lvl="0" marL="171450" marR="0" rtl="0" algn="just">
              <a:spcBef>
                <a:spcPts val="0"/>
              </a:spcBef>
              <a:spcAft>
                <a:spcPts val="0"/>
              </a:spcAft>
              <a:buClr>
                <a:schemeClr val="lt1"/>
              </a:buClr>
              <a:buSzPts val="1050"/>
              <a:buFont typeface="Arial"/>
              <a:buChar char="•"/>
            </a:pPr>
            <a:r>
              <a:rPr lang="en-US" sz="1050">
                <a:solidFill>
                  <a:schemeClr val="lt1"/>
                </a:solidFill>
                <a:latin typeface="Arial"/>
                <a:ea typeface="Arial"/>
                <a:cs typeface="Arial"/>
                <a:sym typeface="Arial"/>
              </a:rPr>
              <a:t>Implementar políticas internas de equidad salarial y diversidad.</a:t>
            </a:r>
            <a:endParaRPr/>
          </a:p>
          <a:p>
            <a:pPr indent="-104775" lvl="0" marL="171450" marR="0" rtl="0" algn="just">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171450" lvl="0" marL="171450" marR="0" rtl="0" algn="just">
              <a:spcBef>
                <a:spcPts val="0"/>
              </a:spcBef>
              <a:spcAft>
                <a:spcPts val="0"/>
              </a:spcAft>
              <a:buClr>
                <a:schemeClr val="lt1"/>
              </a:buClr>
              <a:buSzPts val="1050"/>
              <a:buFont typeface="Arial"/>
              <a:buChar char="•"/>
            </a:pPr>
            <a:r>
              <a:rPr lang="en-US" sz="1050">
                <a:solidFill>
                  <a:schemeClr val="lt1"/>
                </a:solidFill>
                <a:latin typeface="Arial"/>
                <a:ea typeface="Arial"/>
                <a:cs typeface="Arial"/>
                <a:sym typeface="Arial"/>
              </a:rPr>
              <a:t>Establecer protocolos de prevención y denuncia de acoso laboral.</a:t>
            </a:r>
            <a:endParaRPr/>
          </a:p>
          <a:p>
            <a:pPr indent="-104775" lvl="0" marL="171450" marR="0" rtl="0" algn="just">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171450" lvl="0" marL="171450" marR="0" rtl="0" algn="just">
              <a:spcBef>
                <a:spcPts val="0"/>
              </a:spcBef>
              <a:spcAft>
                <a:spcPts val="0"/>
              </a:spcAft>
              <a:buClr>
                <a:schemeClr val="lt1"/>
              </a:buClr>
              <a:buSzPts val="1050"/>
              <a:buFont typeface="Arial"/>
              <a:buChar char="•"/>
            </a:pPr>
            <a:r>
              <a:rPr lang="en-US" sz="1050">
                <a:solidFill>
                  <a:schemeClr val="lt1"/>
                </a:solidFill>
                <a:latin typeface="Arial"/>
                <a:ea typeface="Arial"/>
                <a:cs typeface="Arial"/>
                <a:sym typeface="Arial"/>
              </a:rPr>
              <a:t>Capacitar al personal en derechos humanos y normativa laboral.</a:t>
            </a:r>
            <a:endParaRPr/>
          </a:p>
          <a:p>
            <a:pPr indent="-104775" lvl="0" marL="171450" marR="0" rtl="0" algn="just">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171450" lvl="0" marL="171450" marR="0" rtl="0" algn="just">
              <a:spcBef>
                <a:spcPts val="0"/>
              </a:spcBef>
              <a:spcAft>
                <a:spcPts val="0"/>
              </a:spcAft>
              <a:buClr>
                <a:schemeClr val="lt1"/>
              </a:buClr>
              <a:buSzPts val="1050"/>
              <a:buFont typeface="Arial"/>
              <a:buChar char="•"/>
            </a:pPr>
            <a:r>
              <a:rPr lang="en-US" sz="1050">
                <a:solidFill>
                  <a:schemeClr val="lt1"/>
                </a:solidFill>
                <a:latin typeface="Arial"/>
                <a:ea typeface="Arial"/>
                <a:cs typeface="Arial"/>
                <a:sym typeface="Arial"/>
              </a:rPr>
              <a:t>Realizar auditorías salariales y diagnósticos de clima organizacional.</a:t>
            </a:r>
            <a:endParaRPr/>
          </a:p>
          <a:p>
            <a:pPr indent="-104775" lvl="0" marL="171450" marR="0" rtl="0" algn="just">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171450" lvl="0" marL="171450" marR="0" rtl="0" algn="just">
              <a:spcBef>
                <a:spcPts val="0"/>
              </a:spcBef>
              <a:spcAft>
                <a:spcPts val="0"/>
              </a:spcAft>
              <a:buClr>
                <a:schemeClr val="lt1"/>
              </a:buClr>
              <a:buSzPts val="1050"/>
              <a:buFont typeface="Arial"/>
              <a:buChar char="•"/>
            </a:pPr>
            <a:r>
              <a:rPr lang="en-US" sz="1050">
                <a:solidFill>
                  <a:schemeClr val="lt1"/>
                </a:solidFill>
                <a:latin typeface="Arial"/>
                <a:ea typeface="Arial"/>
                <a:cs typeface="Arial"/>
                <a:sym typeface="Arial"/>
              </a:rPr>
              <a:t>Promover la inclusión de cláusulas de no discriminación en contratos y reglamentos internos.</a:t>
            </a:r>
            <a:endParaRPr/>
          </a:p>
        </p:txBody>
      </p:sp>
      <p:sp>
        <p:nvSpPr>
          <p:cNvPr id="1172" name="Google Shape;1172;p46"/>
          <p:cNvSpPr/>
          <p:nvPr/>
        </p:nvSpPr>
        <p:spPr>
          <a:xfrm>
            <a:off x="1589509" y="4575341"/>
            <a:ext cx="4644626" cy="1223412"/>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1050">
                <a:solidFill>
                  <a:schemeClr val="lt1"/>
                </a:solidFill>
                <a:latin typeface="Arial"/>
                <a:ea typeface="Arial"/>
                <a:cs typeface="Arial"/>
                <a:sym typeface="Arial"/>
              </a:rPr>
              <a:t>La normativa ecuatoriana ofrece un marco legal sólido para garantizar la equidad salarial, prevenir el acoso laboral y erradicar la discriminación en el ámbito privado. Su aplicación efectiva requiere compromiso empresarial, formación continua y mecanismos internos de control. La armonización con los convenios internacionales ratificados por Ecuador refuerza la protección de los derechos laborales y promueve entornos de trabajo dignos, seguros e inclusivos.</a:t>
            </a:r>
            <a:endParaRPr/>
          </a:p>
        </p:txBody>
      </p:sp>
      <p:sp>
        <p:nvSpPr>
          <p:cNvPr id="1173" name="Google Shape;1173;p46"/>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7" name="Shape 1177"/>
        <p:cNvGrpSpPr/>
        <p:nvPr/>
      </p:nvGrpSpPr>
      <p:grpSpPr>
        <a:xfrm>
          <a:off x="0" y="0"/>
          <a:ext cx="0" cy="0"/>
          <a:chOff x="0" y="0"/>
          <a:chExt cx="0" cy="0"/>
        </a:xfrm>
      </p:grpSpPr>
      <p:pic>
        <p:nvPicPr>
          <p:cNvPr id="1178" name="Google Shape;1178;p47"/>
          <p:cNvPicPr preferRelativeResize="0"/>
          <p:nvPr>
            <p:ph idx="3" type="pic"/>
          </p:nvPr>
        </p:nvPicPr>
        <p:blipFill rotWithShape="1">
          <a:blip r:embed="rId3">
            <a:alphaModFix/>
          </a:blip>
          <a:srcRect b="0" l="3249" r="3249" t="0"/>
          <a:stretch/>
        </p:blipFill>
        <p:spPr>
          <a:xfrm>
            <a:off x="6605551" y="1685707"/>
            <a:ext cx="4520399" cy="3032144"/>
          </a:xfrm>
          <a:prstGeom prst="rect">
            <a:avLst/>
          </a:prstGeom>
          <a:noFill/>
          <a:ln>
            <a:noFill/>
          </a:ln>
        </p:spPr>
      </p:pic>
      <p:sp>
        <p:nvSpPr>
          <p:cNvPr id="1179" name="Google Shape;1179;p47"/>
          <p:cNvSpPr/>
          <p:nvPr/>
        </p:nvSpPr>
        <p:spPr>
          <a:xfrm>
            <a:off x="996796" y="1922559"/>
            <a:ext cx="5185640" cy="1036309"/>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US" sz="1050">
                <a:solidFill>
                  <a:schemeClr val="lt1"/>
                </a:solidFill>
                <a:latin typeface="Arial"/>
                <a:ea typeface="Arial"/>
                <a:cs typeface="Arial"/>
                <a:sym typeface="Arial"/>
              </a:rPr>
              <a:t>El Estado ecuatoriano, a través del Ministerio del Trabajo, tiene la responsabilidad de garantizar </a:t>
            </a:r>
            <a:r>
              <a:rPr lang="en-US" sz="1050">
                <a:solidFill>
                  <a:schemeClr val="lt1"/>
                </a:solidFill>
                <a:latin typeface="Arial"/>
                <a:ea typeface="Arial"/>
                <a:cs typeface="Arial"/>
                <a:sym typeface="Arial"/>
              </a:rPr>
              <a:t>condiciones laborales dignas, seguras y libres de violencia. Con la expedición del Acuerdo Ministerial MDT-2025-102, se establecen lineamientos claros para prevenir y atender casos de discriminación, violencia y acoso laboral en el sector privado.</a:t>
            </a:r>
            <a:endParaRPr sz="1050">
              <a:solidFill>
                <a:schemeClr val="lt1"/>
              </a:solidFill>
              <a:latin typeface="Arial"/>
              <a:ea typeface="Arial"/>
              <a:cs typeface="Arial"/>
              <a:sym typeface="Arial"/>
            </a:endParaRPr>
          </a:p>
        </p:txBody>
      </p:sp>
      <p:sp>
        <p:nvSpPr>
          <p:cNvPr id="1180" name="Google Shape;1180;p47"/>
          <p:cNvSpPr/>
          <p:nvPr/>
        </p:nvSpPr>
        <p:spPr>
          <a:xfrm>
            <a:off x="6803485" y="4296546"/>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81" name="Google Shape;1181;p47"/>
          <p:cNvSpPr/>
          <p:nvPr/>
        </p:nvSpPr>
        <p:spPr>
          <a:xfrm rot="-5400000">
            <a:off x="364448" y="6192129"/>
            <a:ext cx="402772" cy="402772"/>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182" name="Google Shape;1182;p47"/>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1183" name="Google Shape;1183;p47"/>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1184" name="Google Shape;1184;p47"/>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85" name="Google Shape;1185;p47"/>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86" name="Google Shape;1186;p47"/>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sp>
        <p:nvSpPr>
          <p:cNvPr id="1187" name="Google Shape;1187;p47"/>
          <p:cNvSpPr txBox="1"/>
          <p:nvPr/>
        </p:nvSpPr>
        <p:spPr>
          <a:xfrm>
            <a:off x="412378" y="269501"/>
            <a:ext cx="588155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Código del trabajo</a:t>
            </a:r>
            <a:endParaRPr b="1" sz="1200">
              <a:solidFill>
                <a:schemeClr val="dk1"/>
              </a:solidFill>
              <a:latin typeface="Playfair Display"/>
              <a:ea typeface="Playfair Display"/>
              <a:cs typeface="Playfair Display"/>
              <a:sym typeface="Playfair Display"/>
            </a:endParaRPr>
          </a:p>
        </p:txBody>
      </p:sp>
      <p:cxnSp>
        <p:nvCxnSpPr>
          <p:cNvPr id="1188" name="Google Shape;1188;p47"/>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sp>
        <p:nvSpPr>
          <p:cNvPr id="1189" name="Google Shape;1189;p47"/>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1190" name="Google Shape;1190;p47"/>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1191" name="Google Shape;1191;p47"/>
          <p:cNvPicPr preferRelativeResize="0"/>
          <p:nvPr/>
        </p:nvPicPr>
        <p:blipFill rotWithShape="1">
          <a:blip r:embed="rId4">
            <a:alphaModFix/>
          </a:blip>
          <a:srcRect b="0" l="0" r="0" t="0"/>
          <a:stretch/>
        </p:blipFill>
        <p:spPr>
          <a:xfrm>
            <a:off x="10351499" y="176461"/>
            <a:ext cx="1666771" cy="399331"/>
          </a:xfrm>
          <a:prstGeom prst="rect">
            <a:avLst/>
          </a:prstGeom>
          <a:noFill/>
          <a:ln>
            <a:noFill/>
          </a:ln>
        </p:spPr>
      </p:pic>
      <p:sp>
        <p:nvSpPr>
          <p:cNvPr id="1192" name="Google Shape;1192;p47"/>
          <p:cNvSpPr/>
          <p:nvPr/>
        </p:nvSpPr>
        <p:spPr>
          <a:xfrm>
            <a:off x="996796" y="1075971"/>
            <a:ext cx="4264293"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accent4"/>
                </a:solidFill>
                <a:latin typeface="Arial"/>
                <a:ea typeface="Arial"/>
                <a:cs typeface="Arial"/>
                <a:sym typeface="Arial"/>
              </a:rPr>
              <a:t>Obligaciones del empleador y rol del Estado</a:t>
            </a:r>
            <a:endParaRPr b="1" sz="2400">
              <a:solidFill>
                <a:schemeClr val="accent4"/>
              </a:solidFill>
              <a:latin typeface="Arial"/>
              <a:ea typeface="Arial"/>
              <a:cs typeface="Arial"/>
              <a:sym typeface="Arial"/>
            </a:endParaRPr>
          </a:p>
        </p:txBody>
      </p:sp>
      <p:sp>
        <p:nvSpPr>
          <p:cNvPr id="1193" name="Google Shape;1193;p47"/>
          <p:cNvSpPr/>
          <p:nvPr/>
        </p:nvSpPr>
        <p:spPr>
          <a:xfrm>
            <a:off x="996796" y="3274406"/>
            <a:ext cx="5185640" cy="309187"/>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US" sz="1050">
                <a:solidFill>
                  <a:srgbClr val="DAAB59"/>
                </a:solidFill>
                <a:latin typeface="Arial"/>
                <a:ea typeface="Arial"/>
                <a:cs typeface="Arial"/>
                <a:sym typeface="Arial"/>
              </a:rPr>
              <a:t>Funciones principales del Estado:</a:t>
            </a:r>
            <a:endParaRPr b="1" sz="1050">
              <a:solidFill>
                <a:srgbClr val="DAAB59"/>
              </a:solidFill>
              <a:latin typeface="Arial"/>
              <a:ea typeface="Arial"/>
              <a:cs typeface="Arial"/>
              <a:sym typeface="Arial"/>
            </a:endParaRPr>
          </a:p>
        </p:txBody>
      </p:sp>
      <p:sp>
        <p:nvSpPr>
          <p:cNvPr id="1194" name="Google Shape;1194;p47"/>
          <p:cNvSpPr/>
          <p:nvPr/>
        </p:nvSpPr>
        <p:spPr>
          <a:xfrm>
            <a:off x="996796" y="3710416"/>
            <a:ext cx="5185640" cy="1869743"/>
          </a:xfrm>
          <a:prstGeom prst="rect">
            <a:avLst/>
          </a:prstGeom>
          <a:noFill/>
          <a:ln>
            <a:noFill/>
          </a:ln>
        </p:spPr>
        <p:txBody>
          <a:bodyPr anchorCtr="0" anchor="t" bIns="45700" lIns="91425" spcFirstLastPara="1" rIns="91425" wrap="square" tIns="45700">
            <a:spAutoFit/>
          </a:bodyPr>
          <a:lstStyle/>
          <a:p>
            <a:pPr indent="-171450" lvl="0" marL="171450" marR="0" rtl="0" algn="l">
              <a:spcBef>
                <a:spcPts val="0"/>
              </a:spcBef>
              <a:spcAft>
                <a:spcPts val="0"/>
              </a:spcAft>
              <a:buClr>
                <a:schemeClr val="lt1"/>
              </a:buClr>
              <a:buSzPts val="1050"/>
              <a:buFont typeface="Arial"/>
              <a:buChar char="•"/>
            </a:pPr>
            <a:r>
              <a:rPr b="1" lang="en-US" sz="1050">
                <a:solidFill>
                  <a:schemeClr val="lt1"/>
                </a:solidFill>
                <a:latin typeface="Arial"/>
                <a:ea typeface="Arial"/>
                <a:cs typeface="Arial"/>
                <a:sym typeface="Arial"/>
              </a:rPr>
              <a:t>Normar y regular: </a:t>
            </a:r>
            <a:r>
              <a:rPr lang="en-US" sz="1050">
                <a:solidFill>
                  <a:schemeClr val="lt1"/>
                </a:solidFill>
                <a:latin typeface="Arial"/>
                <a:ea typeface="Arial"/>
                <a:cs typeface="Arial"/>
                <a:sym typeface="Arial"/>
              </a:rPr>
              <a:t>Emitir disposiciones obligatorias para empleadores y trabajadores bajo el régimen del Código del Trabajo.</a:t>
            </a:r>
            <a:endParaRPr/>
          </a:p>
          <a:p>
            <a:pPr indent="-104775" lvl="0" marL="171450" marR="0" rtl="0" algn="l">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171450" lvl="0" marL="171450" marR="0" rtl="0" algn="l">
              <a:spcBef>
                <a:spcPts val="0"/>
              </a:spcBef>
              <a:spcAft>
                <a:spcPts val="0"/>
              </a:spcAft>
              <a:buClr>
                <a:schemeClr val="lt1"/>
              </a:buClr>
              <a:buSzPts val="1050"/>
              <a:buFont typeface="Arial"/>
              <a:buChar char="•"/>
            </a:pPr>
            <a:r>
              <a:rPr b="1" lang="en-US" sz="1050">
                <a:solidFill>
                  <a:schemeClr val="lt1"/>
                </a:solidFill>
                <a:latin typeface="Arial"/>
                <a:ea typeface="Arial"/>
                <a:cs typeface="Arial"/>
                <a:sym typeface="Arial"/>
              </a:rPr>
              <a:t>Supervisar y sancionar: </a:t>
            </a:r>
            <a:r>
              <a:rPr lang="en-US" sz="1050">
                <a:solidFill>
                  <a:schemeClr val="lt1"/>
                </a:solidFill>
                <a:latin typeface="Arial"/>
                <a:ea typeface="Arial"/>
                <a:cs typeface="Arial"/>
                <a:sym typeface="Arial"/>
              </a:rPr>
              <a:t>Verificar el cumplimiento de protocolos internos y aplicar sanciones en caso de infracción.</a:t>
            </a:r>
            <a:endParaRPr/>
          </a:p>
          <a:p>
            <a:pPr indent="-104775" lvl="0" marL="171450" marR="0" rtl="0" algn="l">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171450" lvl="0" marL="171450" marR="0" rtl="0" algn="l">
              <a:spcBef>
                <a:spcPts val="0"/>
              </a:spcBef>
              <a:spcAft>
                <a:spcPts val="0"/>
              </a:spcAft>
              <a:buClr>
                <a:schemeClr val="lt1"/>
              </a:buClr>
              <a:buSzPts val="1050"/>
              <a:buFont typeface="Arial"/>
              <a:buChar char="•"/>
            </a:pPr>
            <a:r>
              <a:rPr b="1" lang="en-US" sz="1050">
                <a:solidFill>
                  <a:schemeClr val="lt1"/>
                </a:solidFill>
                <a:latin typeface="Arial"/>
                <a:ea typeface="Arial"/>
                <a:cs typeface="Arial"/>
                <a:sym typeface="Arial"/>
              </a:rPr>
              <a:t>Capacitar y sensibilizar: </a:t>
            </a:r>
            <a:r>
              <a:rPr lang="en-US" sz="1050">
                <a:solidFill>
                  <a:schemeClr val="lt1"/>
                </a:solidFill>
                <a:latin typeface="Arial"/>
                <a:ea typeface="Arial"/>
                <a:cs typeface="Arial"/>
                <a:sym typeface="Arial"/>
              </a:rPr>
              <a:t>Organizar talleres anuales para fomentar una cultura de respeto y cero tolerancia.</a:t>
            </a:r>
            <a:endParaRPr/>
          </a:p>
          <a:p>
            <a:pPr indent="-104775" lvl="0" marL="171450" marR="0" rtl="0" algn="l">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171450" lvl="0" marL="171450" marR="0" rtl="0" algn="l">
              <a:spcBef>
                <a:spcPts val="0"/>
              </a:spcBef>
              <a:spcAft>
                <a:spcPts val="0"/>
              </a:spcAft>
              <a:buClr>
                <a:schemeClr val="lt1"/>
              </a:buClr>
              <a:buSzPts val="1050"/>
              <a:buFont typeface="Arial"/>
              <a:buChar char="•"/>
            </a:pPr>
            <a:r>
              <a:rPr b="1" lang="en-US" sz="1050">
                <a:solidFill>
                  <a:schemeClr val="lt1"/>
                </a:solidFill>
                <a:latin typeface="Arial"/>
                <a:ea typeface="Arial"/>
                <a:cs typeface="Arial"/>
                <a:sym typeface="Arial"/>
              </a:rPr>
              <a:t>Garantizar canales de denuncia: </a:t>
            </a:r>
            <a:r>
              <a:rPr lang="en-US" sz="1050">
                <a:solidFill>
                  <a:schemeClr val="lt1"/>
                </a:solidFill>
                <a:latin typeface="Arial"/>
                <a:ea typeface="Arial"/>
                <a:cs typeface="Arial"/>
                <a:sym typeface="Arial"/>
              </a:rPr>
              <a:t>Habilitar medios físicos y digitales para que los trabajadores puedan denunciar actos de violencia o discriminación.</a:t>
            </a:r>
            <a:endParaRPr sz="1050">
              <a:solidFill>
                <a:schemeClr val="lt1"/>
              </a:solidFill>
              <a:latin typeface="Arial"/>
              <a:ea typeface="Arial"/>
              <a:cs typeface="Arial"/>
              <a:sym typeface="Arial"/>
            </a:endParaRPr>
          </a:p>
        </p:txBody>
      </p:sp>
      <p:sp>
        <p:nvSpPr>
          <p:cNvPr id="1195" name="Google Shape;1195;p47"/>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9" name="Shape 1199"/>
        <p:cNvGrpSpPr/>
        <p:nvPr/>
      </p:nvGrpSpPr>
      <p:grpSpPr>
        <a:xfrm>
          <a:off x="0" y="0"/>
          <a:ext cx="0" cy="0"/>
          <a:chOff x="0" y="0"/>
          <a:chExt cx="0" cy="0"/>
        </a:xfrm>
      </p:grpSpPr>
      <p:pic>
        <p:nvPicPr>
          <p:cNvPr id="1200" name="Google Shape;1200;p48"/>
          <p:cNvPicPr preferRelativeResize="0"/>
          <p:nvPr>
            <p:ph idx="3" type="pic"/>
          </p:nvPr>
        </p:nvPicPr>
        <p:blipFill rotWithShape="1">
          <a:blip r:embed="rId3">
            <a:alphaModFix/>
          </a:blip>
          <a:srcRect b="0" l="306" r="306" t="0"/>
          <a:stretch/>
        </p:blipFill>
        <p:spPr>
          <a:xfrm>
            <a:off x="1264270" y="1685707"/>
            <a:ext cx="4520399" cy="3032144"/>
          </a:xfrm>
          <a:prstGeom prst="rect">
            <a:avLst/>
          </a:prstGeom>
          <a:noFill/>
          <a:ln>
            <a:noFill/>
          </a:ln>
        </p:spPr>
      </p:pic>
      <p:sp>
        <p:nvSpPr>
          <p:cNvPr id="1201" name="Google Shape;1201;p48"/>
          <p:cNvSpPr/>
          <p:nvPr/>
        </p:nvSpPr>
        <p:spPr>
          <a:xfrm>
            <a:off x="6394485" y="966587"/>
            <a:ext cx="5185640" cy="1036309"/>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US" sz="1050">
                <a:solidFill>
                  <a:schemeClr val="lt1"/>
                </a:solidFill>
                <a:latin typeface="Arial"/>
                <a:ea typeface="Arial"/>
                <a:cs typeface="Arial"/>
                <a:sym typeface="Arial"/>
              </a:rPr>
              <a:t>Los empleadores tienen la obligación legal de </a:t>
            </a:r>
            <a:r>
              <a:rPr lang="en-US" sz="1050">
                <a:solidFill>
                  <a:schemeClr val="lt1"/>
                </a:solidFill>
                <a:latin typeface="Arial"/>
                <a:ea typeface="Arial"/>
                <a:cs typeface="Arial"/>
                <a:sym typeface="Arial"/>
              </a:rPr>
              <a:t>prevenir, atender y erradicar cualquier forma de acoso, violencia o discriminación en el entorno laboral. Esto incluye conductas verticales (de superiores a subordinados), ascendentes (de subordinados a superiores) y transversales (entre compañeros).</a:t>
            </a:r>
            <a:endParaRPr sz="1050">
              <a:solidFill>
                <a:schemeClr val="lt1"/>
              </a:solidFill>
              <a:latin typeface="Arial"/>
              <a:ea typeface="Arial"/>
              <a:cs typeface="Arial"/>
              <a:sym typeface="Arial"/>
            </a:endParaRPr>
          </a:p>
        </p:txBody>
      </p:sp>
      <p:sp>
        <p:nvSpPr>
          <p:cNvPr id="1202" name="Google Shape;1202;p48"/>
          <p:cNvSpPr/>
          <p:nvPr/>
        </p:nvSpPr>
        <p:spPr>
          <a:xfrm>
            <a:off x="1487682" y="4295197"/>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03" name="Google Shape;1203;p48"/>
          <p:cNvSpPr/>
          <p:nvPr/>
        </p:nvSpPr>
        <p:spPr>
          <a:xfrm rot="-5400000">
            <a:off x="364448" y="6192129"/>
            <a:ext cx="402772" cy="402772"/>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204" name="Google Shape;1204;p48"/>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1205" name="Google Shape;1205;p48"/>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1206" name="Google Shape;1206;p48"/>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07" name="Google Shape;1207;p48"/>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08" name="Google Shape;1208;p48"/>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sp>
        <p:nvSpPr>
          <p:cNvPr id="1209" name="Google Shape;1209;p48"/>
          <p:cNvSpPr txBox="1"/>
          <p:nvPr/>
        </p:nvSpPr>
        <p:spPr>
          <a:xfrm>
            <a:off x="412378" y="269501"/>
            <a:ext cx="588155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Código del trabajo</a:t>
            </a:r>
            <a:endParaRPr b="1" sz="1200">
              <a:solidFill>
                <a:schemeClr val="dk1"/>
              </a:solidFill>
              <a:latin typeface="Playfair Display"/>
              <a:ea typeface="Playfair Display"/>
              <a:cs typeface="Playfair Display"/>
              <a:sym typeface="Playfair Display"/>
            </a:endParaRPr>
          </a:p>
        </p:txBody>
      </p:sp>
      <p:cxnSp>
        <p:nvCxnSpPr>
          <p:cNvPr id="1210" name="Google Shape;1210;p48"/>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sp>
        <p:nvSpPr>
          <p:cNvPr id="1211" name="Google Shape;1211;p48"/>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1212" name="Google Shape;1212;p48"/>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1213" name="Google Shape;1213;p48"/>
          <p:cNvPicPr preferRelativeResize="0"/>
          <p:nvPr/>
        </p:nvPicPr>
        <p:blipFill rotWithShape="1">
          <a:blip r:embed="rId4">
            <a:alphaModFix/>
          </a:blip>
          <a:srcRect b="0" l="0" r="0" t="0"/>
          <a:stretch/>
        </p:blipFill>
        <p:spPr>
          <a:xfrm>
            <a:off x="10351499" y="176461"/>
            <a:ext cx="1666771" cy="399331"/>
          </a:xfrm>
          <a:prstGeom prst="rect">
            <a:avLst/>
          </a:prstGeom>
          <a:noFill/>
          <a:ln>
            <a:noFill/>
          </a:ln>
        </p:spPr>
      </p:pic>
      <p:sp>
        <p:nvSpPr>
          <p:cNvPr id="1214" name="Google Shape;1214;p48"/>
          <p:cNvSpPr/>
          <p:nvPr/>
        </p:nvSpPr>
        <p:spPr>
          <a:xfrm>
            <a:off x="1146921" y="962320"/>
            <a:ext cx="426429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accent4"/>
                </a:solidFill>
                <a:latin typeface="Arial"/>
                <a:ea typeface="Arial"/>
                <a:cs typeface="Arial"/>
                <a:sym typeface="Arial"/>
              </a:rPr>
              <a:t>Rol del empleador</a:t>
            </a:r>
            <a:endParaRPr b="1" sz="2400">
              <a:solidFill>
                <a:schemeClr val="accent4"/>
              </a:solidFill>
              <a:latin typeface="Arial"/>
              <a:ea typeface="Arial"/>
              <a:cs typeface="Arial"/>
              <a:sym typeface="Arial"/>
            </a:endParaRPr>
          </a:p>
        </p:txBody>
      </p:sp>
      <p:sp>
        <p:nvSpPr>
          <p:cNvPr id="1215" name="Google Shape;1215;p48"/>
          <p:cNvSpPr/>
          <p:nvPr/>
        </p:nvSpPr>
        <p:spPr>
          <a:xfrm>
            <a:off x="6394485" y="2138765"/>
            <a:ext cx="5185640" cy="309187"/>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US" sz="1050">
                <a:solidFill>
                  <a:srgbClr val="DAAB59"/>
                </a:solidFill>
                <a:latin typeface="Arial"/>
                <a:ea typeface="Arial"/>
                <a:cs typeface="Arial"/>
                <a:sym typeface="Arial"/>
              </a:rPr>
              <a:t>Obligaciones del empleador:</a:t>
            </a:r>
            <a:endParaRPr b="1" sz="1050">
              <a:solidFill>
                <a:srgbClr val="DAAB59"/>
              </a:solidFill>
              <a:latin typeface="Arial"/>
              <a:ea typeface="Arial"/>
              <a:cs typeface="Arial"/>
              <a:sym typeface="Arial"/>
            </a:endParaRPr>
          </a:p>
        </p:txBody>
      </p:sp>
      <p:sp>
        <p:nvSpPr>
          <p:cNvPr id="1216" name="Google Shape;1216;p48"/>
          <p:cNvSpPr/>
          <p:nvPr/>
        </p:nvSpPr>
        <p:spPr>
          <a:xfrm>
            <a:off x="6407333" y="2852943"/>
            <a:ext cx="5055987" cy="3000821"/>
          </a:xfrm>
          <a:prstGeom prst="rect">
            <a:avLst/>
          </a:prstGeom>
          <a:noFill/>
          <a:ln>
            <a:noFill/>
          </a:ln>
        </p:spPr>
        <p:txBody>
          <a:bodyPr anchorCtr="0" anchor="t" bIns="45700" lIns="91425" spcFirstLastPara="1" rIns="91425" wrap="square" tIns="45700">
            <a:spAutoFit/>
          </a:bodyPr>
          <a:lstStyle/>
          <a:p>
            <a:pPr indent="-171450" lvl="0" marL="171450" marR="0" rtl="0" algn="l">
              <a:spcBef>
                <a:spcPts val="0"/>
              </a:spcBef>
              <a:spcAft>
                <a:spcPts val="0"/>
              </a:spcAft>
              <a:buClr>
                <a:schemeClr val="lt1"/>
              </a:buClr>
              <a:buSzPts val="1050"/>
              <a:buFont typeface="Arial"/>
              <a:buChar char="•"/>
            </a:pPr>
            <a:r>
              <a:rPr b="1" lang="en-US" sz="1050">
                <a:solidFill>
                  <a:schemeClr val="lt1"/>
                </a:solidFill>
                <a:latin typeface="Arial"/>
                <a:ea typeface="Arial"/>
                <a:cs typeface="Arial"/>
                <a:sym typeface="Arial"/>
              </a:rPr>
              <a:t>Elaborar y registrar el Protocolo </a:t>
            </a:r>
            <a:r>
              <a:rPr lang="en-US" sz="1050">
                <a:solidFill>
                  <a:schemeClr val="lt1"/>
                </a:solidFill>
                <a:latin typeface="Arial"/>
                <a:ea typeface="Arial"/>
                <a:cs typeface="Arial"/>
                <a:sym typeface="Arial"/>
              </a:rPr>
              <a:t>Interno de Prevención y Erradicación de la Discriminación, Violencia y Acoso Laboral en la plataforma del Ministerio del Trabajo.</a:t>
            </a:r>
            <a:endParaRPr/>
          </a:p>
          <a:p>
            <a:pPr indent="-104775" lvl="0" marL="171450" marR="0" rtl="0" algn="l">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171450" lvl="0" marL="171450" marR="0" rtl="0" algn="l">
              <a:spcBef>
                <a:spcPts val="0"/>
              </a:spcBef>
              <a:spcAft>
                <a:spcPts val="0"/>
              </a:spcAft>
              <a:buClr>
                <a:schemeClr val="lt1"/>
              </a:buClr>
              <a:buSzPts val="1050"/>
              <a:buFont typeface="Arial"/>
              <a:buChar char="•"/>
            </a:pPr>
            <a:r>
              <a:rPr lang="en-US" sz="1050">
                <a:solidFill>
                  <a:schemeClr val="lt1"/>
                </a:solidFill>
                <a:latin typeface="Arial"/>
                <a:ea typeface="Arial"/>
                <a:cs typeface="Arial"/>
                <a:sym typeface="Arial"/>
              </a:rPr>
              <a:t>Implementar </a:t>
            </a:r>
            <a:r>
              <a:rPr b="1" lang="en-US" sz="1050">
                <a:solidFill>
                  <a:schemeClr val="lt1"/>
                </a:solidFill>
                <a:latin typeface="Arial"/>
                <a:ea typeface="Arial"/>
                <a:cs typeface="Arial"/>
                <a:sym typeface="Arial"/>
              </a:rPr>
              <a:t>el Programa de Prevención de Riesgos Psicosociales</a:t>
            </a:r>
            <a:r>
              <a:rPr lang="en-US" sz="1050">
                <a:solidFill>
                  <a:schemeClr val="lt1"/>
                </a:solidFill>
                <a:latin typeface="Arial"/>
                <a:ea typeface="Arial"/>
                <a:cs typeface="Arial"/>
                <a:sym typeface="Arial"/>
              </a:rPr>
              <a:t>, obligatorio para empresas con más de 10 trabajadores.</a:t>
            </a:r>
            <a:endParaRPr/>
          </a:p>
          <a:p>
            <a:pPr indent="-104775" lvl="0" marL="171450" marR="0" rtl="0" algn="l">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171450" lvl="0" marL="171450" marR="0" rtl="0" algn="l">
              <a:spcBef>
                <a:spcPts val="0"/>
              </a:spcBef>
              <a:spcAft>
                <a:spcPts val="0"/>
              </a:spcAft>
              <a:buClr>
                <a:schemeClr val="lt1"/>
              </a:buClr>
              <a:buSzPts val="1050"/>
              <a:buFont typeface="Arial"/>
              <a:buChar char="•"/>
            </a:pPr>
            <a:r>
              <a:rPr b="1" lang="en-US" sz="1050">
                <a:solidFill>
                  <a:schemeClr val="lt1"/>
                </a:solidFill>
                <a:latin typeface="Arial"/>
                <a:ea typeface="Arial"/>
                <a:cs typeface="Arial"/>
                <a:sym typeface="Arial"/>
              </a:rPr>
              <a:t>Adaptar el Reglamento Interno de Trabajo </a:t>
            </a:r>
            <a:r>
              <a:rPr lang="en-US" sz="1050">
                <a:solidFill>
                  <a:schemeClr val="lt1"/>
                </a:solidFill>
                <a:latin typeface="Arial"/>
                <a:ea typeface="Arial"/>
                <a:cs typeface="Arial"/>
                <a:sym typeface="Arial"/>
              </a:rPr>
              <a:t>para incluir mecanismos de prevención, atención y sanción.</a:t>
            </a:r>
            <a:endParaRPr/>
          </a:p>
          <a:p>
            <a:pPr indent="-104775" lvl="0" marL="171450" marR="0" rtl="0" algn="l">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171450" lvl="0" marL="171450" marR="0" rtl="0" algn="l">
              <a:spcBef>
                <a:spcPts val="0"/>
              </a:spcBef>
              <a:spcAft>
                <a:spcPts val="0"/>
              </a:spcAft>
              <a:buClr>
                <a:schemeClr val="lt1"/>
              </a:buClr>
              <a:buSzPts val="1050"/>
              <a:buFont typeface="Arial"/>
              <a:buChar char="•"/>
            </a:pPr>
            <a:r>
              <a:rPr b="1" lang="en-US" sz="1050">
                <a:solidFill>
                  <a:schemeClr val="lt1"/>
                </a:solidFill>
                <a:latin typeface="Arial"/>
                <a:ea typeface="Arial"/>
                <a:cs typeface="Arial"/>
                <a:sym typeface="Arial"/>
              </a:rPr>
              <a:t>Proteger a las víctimas: </a:t>
            </a:r>
            <a:r>
              <a:rPr lang="en-US" sz="1050">
                <a:solidFill>
                  <a:schemeClr val="lt1"/>
                </a:solidFill>
                <a:latin typeface="Arial"/>
                <a:ea typeface="Arial"/>
                <a:cs typeface="Arial"/>
                <a:sym typeface="Arial"/>
              </a:rPr>
              <a:t>Garantizar confidencialidad, no represalias, separación del agresor, y acompañamiento psicológico y legal.</a:t>
            </a:r>
            <a:endParaRPr/>
          </a:p>
          <a:p>
            <a:pPr indent="-104775" lvl="0" marL="171450" marR="0" rtl="0" algn="l">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171450" lvl="0" marL="171450" marR="0" rtl="0" algn="l">
              <a:spcBef>
                <a:spcPts val="0"/>
              </a:spcBef>
              <a:spcAft>
                <a:spcPts val="0"/>
              </a:spcAft>
              <a:buClr>
                <a:schemeClr val="lt1"/>
              </a:buClr>
              <a:buSzPts val="1050"/>
              <a:buFont typeface="Arial"/>
              <a:buChar char="•"/>
            </a:pPr>
            <a:r>
              <a:rPr b="1" lang="en-US" sz="1050">
                <a:solidFill>
                  <a:schemeClr val="lt1"/>
                </a:solidFill>
                <a:latin typeface="Arial"/>
                <a:ea typeface="Arial"/>
                <a:cs typeface="Arial"/>
                <a:sym typeface="Arial"/>
              </a:rPr>
              <a:t>Capacitar al personal: </a:t>
            </a:r>
            <a:r>
              <a:rPr lang="en-US" sz="1050">
                <a:solidFill>
                  <a:schemeClr val="lt1"/>
                </a:solidFill>
                <a:latin typeface="Arial"/>
                <a:ea typeface="Arial"/>
                <a:cs typeface="Arial"/>
                <a:sym typeface="Arial"/>
              </a:rPr>
              <a:t>Realizar capacitaciones anuales, especialmente dirigidas a mandos medios y directivos.</a:t>
            </a:r>
            <a:endParaRPr/>
          </a:p>
          <a:p>
            <a:pPr indent="-104775" lvl="0" marL="171450" marR="0" rtl="0" algn="l">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171450" lvl="0" marL="171450" marR="0" rtl="0" algn="l">
              <a:spcBef>
                <a:spcPts val="0"/>
              </a:spcBef>
              <a:spcAft>
                <a:spcPts val="0"/>
              </a:spcAft>
              <a:buClr>
                <a:schemeClr val="lt1"/>
              </a:buClr>
              <a:buSzPts val="1050"/>
              <a:buFont typeface="Arial"/>
              <a:buChar char="•"/>
            </a:pPr>
            <a:r>
              <a:rPr b="1" lang="en-US" sz="1050">
                <a:solidFill>
                  <a:schemeClr val="lt1"/>
                </a:solidFill>
                <a:latin typeface="Arial"/>
                <a:ea typeface="Arial"/>
                <a:cs typeface="Arial"/>
                <a:sym typeface="Arial"/>
              </a:rPr>
              <a:t>Monitorear y evaluar: </a:t>
            </a:r>
            <a:r>
              <a:rPr lang="en-US" sz="1050">
                <a:solidFill>
                  <a:schemeClr val="lt1"/>
                </a:solidFill>
                <a:latin typeface="Arial"/>
                <a:ea typeface="Arial"/>
                <a:cs typeface="Arial"/>
                <a:sym typeface="Arial"/>
              </a:rPr>
              <a:t>Realizar seguimiento trimestral de casos y evaluación anual del protocolo.</a:t>
            </a:r>
            <a:endParaRPr sz="1050">
              <a:solidFill>
                <a:schemeClr val="lt1"/>
              </a:solidFill>
              <a:latin typeface="Arial"/>
              <a:ea typeface="Arial"/>
              <a:cs typeface="Arial"/>
              <a:sym typeface="Arial"/>
            </a:endParaRPr>
          </a:p>
        </p:txBody>
      </p:sp>
      <p:sp>
        <p:nvSpPr>
          <p:cNvPr id="1217" name="Google Shape;1217;p48"/>
          <p:cNvSpPr/>
          <p:nvPr/>
        </p:nvSpPr>
        <p:spPr>
          <a:xfrm>
            <a:off x="6482477" y="2569844"/>
            <a:ext cx="1268371" cy="6707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18" name="Google Shape;1218;p48"/>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2" name="Shape 1222"/>
        <p:cNvGrpSpPr/>
        <p:nvPr/>
      </p:nvGrpSpPr>
      <p:grpSpPr>
        <a:xfrm>
          <a:off x="0" y="0"/>
          <a:ext cx="0" cy="0"/>
          <a:chOff x="0" y="0"/>
          <a:chExt cx="0" cy="0"/>
        </a:xfrm>
      </p:grpSpPr>
      <p:pic>
        <p:nvPicPr>
          <p:cNvPr id="1223" name="Google Shape;1223;p49"/>
          <p:cNvPicPr preferRelativeResize="0"/>
          <p:nvPr>
            <p:ph idx="3" type="pic"/>
          </p:nvPr>
        </p:nvPicPr>
        <p:blipFill rotWithShape="1">
          <a:blip r:embed="rId3">
            <a:alphaModFix/>
          </a:blip>
          <a:srcRect b="0" l="334" r="334" t="0"/>
          <a:stretch/>
        </p:blipFill>
        <p:spPr>
          <a:xfrm>
            <a:off x="6605551" y="1685707"/>
            <a:ext cx="4520399" cy="3032144"/>
          </a:xfrm>
          <a:prstGeom prst="rect">
            <a:avLst/>
          </a:prstGeom>
          <a:noFill/>
          <a:ln>
            <a:noFill/>
          </a:ln>
        </p:spPr>
      </p:pic>
      <p:sp>
        <p:nvSpPr>
          <p:cNvPr id="1224" name="Google Shape;1224;p49"/>
          <p:cNvSpPr/>
          <p:nvPr/>
        </p:nvSpPr>
        <p:spPr>
          <a:xfrm>
            <a:off x="1756840" y="2562437"/>
            <a:ext cx="4063926" cy="2005806"/>
          </a:xfrm>
          <a:prstGeom prst="rect">
            <a:avLst/>
          </a:prstGeom>
          <a:noFill/>
          <a:ln>
            <a:noFill/>
          </a:ln>
        </p:spPr>
        <p:txBody>
          <a:bodyPr anchorCtr="0" anchor="t" bIns="45700" lIns="91425" spcFirstLastPara="1" rIns="91425" wrap="square" tIns="45700">
            <a:spAutoFit/>
          </a:bodyPr>
          <a:lstStyle/>
          <a:p>
            <a:pPr indent="-171450" lvl="0" marL="171450" marR="0" rtl="0" algn="l">
              <a:lnSpc>
                <a:spcPct val="150000"/>
              </a:lnSpc>
              <a:spcBef>
                <a:spcPts val="0"/>
              </a:spcBef>
              <a:spcAft>
                <a:spcPts val="0"/>
              </a:spcAft>
              <a:buClr>
                <a:schemeClr val="lt1"/>
              </a:buClr>
              <a:buSzPts val="1050"/>
              <a:buFont typeface="Arial"/>
              <a:buChar char="•"/>
            </a:pPr>
            <a:r>
              <a:rPr lang="en-US" sz="1050">
                <a:solidFill>
                  <a:schemeClr val="lt1"/>
                </a:solidFill>
                <a:latin typeface="Arial"/>
                <a:ea typeface="Arial"/>
                <a:cs typeface="Arial"/>
                <a:sym typeface="Arial"/>
              </a:rPr>
              <a:t>Solicitar pruebas de embarazo, VIH, estado civil, tendencia sexual o religiosa u otros datos personales en procesos de selección.</a:t>
            </a:r>
            <a:endParaRPr/>
          </a:p>
          <a:p>
            <a:pPr indent="-104775" lvl="0" marL="171450" marR="0" rtl="0" algn="l">
              <a:lnSpc>
                <a:spcPct val="150000"/>
              </a:lnSpc>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171450" lvl="0" marL="171450" marR="0" rtl="0" algn="l">
              <a:lnSpc>
                <a:spcPct val="150000"/>
              </a:lnSpc>
              <a:spcBef>
                <a:spcPts val="0"/>
              </a:spcBef>
              <a:spcAft>
                <a:spcPts val="0"/>
              </a:spcAft>
              <a:buClr>
                <a:schemeClr val="lt1"/>
              </a:buClr>
              <a:buSzPts val="1050"/>
              <a:buFont typeface="Arial"/>
              <a:buChar char="•"/>
            </a:pPr>
            <a:r>
              <a:rPr lang="en-US" sz="1050">
                <a:solidFill>
                  <a:schemeClr val="lt1"/>
                </a:solidFill>
                <a:latin typeface="Arial"/>
                <a:ea typeface="Arial"/>
                <a:cs typeface="Arial"/>
                <a:sym typeface="Arial"/>
              </a:rPr>
              <a:t>Ejercer violencia física, verbal, psicológica o simbólica en el entorno laboral.</a:t>
            </a:r>
            <a:endParaRPr/>
          </a:p>
          <a:p>
            <a:pPr indent="-104775" lvl="0" marL="171450" marR="0" rtl="0" algn="l">
              <a:lnSpc>
                <a:spcPct val="150000"/>
              </a:lnSpc>
              <a:spcBef>
                <a:spcPts val="0"/>
              </a:spcBef>
              <a:spcAft>
                <a:spcPts val="0"/>
              </a:spcAft>
              <a:buClr>
                <a:schemeClr val="dk1"/>
              </a:buClr>
              <a:buSzPts val="1050"/>
              <a:buFont typeface="Arial"/>
              <a:buNone/>
            </a:pPr>
            <a:r>
              <a:t/>
            </a:r>
            <a:endParaRPr sz="1050">
              <a:solidFill>
                <a:schemeClr val="lt1"/>
              </a:solidFill>
              <a:latin typeface="Arial"/>
              <a:ea typeface="Arial"/>
              <a:cs typeface="Arial"/>
              <a:sym typeface="Arial"/>
            </a:endParaRPr>
          </a:p>
          <a:p>
            <a:pPr indent="-171450" lvl="0" marL="171450" marR="0" rtl="0" algn="l">
              <a:lnSpc>
                <a:spcPct val="150000"/>
              </a:lnSpc>
              <a:spcBef>
                <a:spcPts val="0"/>
              </a:spcBef>
              <a:spcAft>
                <a:spcPts val="0"/>
              </a:spcAft>
              <a:buClr>
                <a:schemeClr val="lt1"/>
              </a:buClr>
              <a:buSzPts val="1050"/>
              <a:buFont typeface="Arial"/>
              <a:buChar char="•"/>
            </a:pPr>
            <a:r>
              <a:rPr lang="en-US" sz="1050">
                <a:solidFill>
                  <a:schemeClr val="lt1"/>
                </a:solidFill>
                <a:latin typeface="Arial"/>
                <a:ea typeface="Arial"/>
                <a:cs typeface="Arial"/>
                <a:sym typeface="Arial"/>
              </a:rPr>
              <a:t>Discriminar por razones de género, orientación sexual, estado de salud, edad, etnia o condición socioeconómica.</a:t>
            </a:r>
            <a:endParaRPr/>
          </a:p>
        </p:txBody>
      </p:sp>
      <p:sp>
        <p:nvSpPr>
          <p:cNvPr id="1225" name="Google Shape;1225;p49"/>
          <p:cNvSpPr/>
          <p:nvPr/>
        </p:nvSpPr>
        <p:spPr>
          <a:xfrm>
            <a:off x="6803485" y="4296546"/>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26" name="Google Shape;1226;p49"/>
          <p:cNvSpPr/>
          <p:nvPr/>
        </p:nvSpPr>
        <p:spPr>
          <a:xfrm rot="-5400000">
            <a:off x="364448" y="6192129"/>
            <a:ext cx="402772" cy="402772"/>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227" name="Google Shape;1227;p49"/>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1228" name="Google Shape;1228;p49"/>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1229" name="Google Shape;1229;p49"/>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30" name="Google Shape;1230;p49"/>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31" name="Google Shape;1231;p49"/>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sp>
        <p:nvSpPr>
          <p:cNvPr id="1232" name="Google Shape;1232;p49"/>
          <p:cNvSpPr txBox="1"/>
          <p:nvPr/>
        </p:nvSpPr>
        <p:spPr>
          <a:xfrm>
            <a:off x="412378" y="269501"/>
            <a:ext cx="588155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Código del trabajo</a:t>
            </a:r>
            <a:endParaRPr b="1" sz="1200">
              <a:solidFill>
                <a:schemeClr val="dk1"/>
              </a:solidFill>
              <a:latin typeface="Playfair Display"/>
              <a:ea typeface="Playfair Display"/>
              <a:cs typeface="Playfair Display"/>
              <a:sym typeface="Playfair Display"/>
            </a:endParaRPr>
          </a:p>
        </p:txBody>
      </p:sp>
      <p:cxnSp>
        <p:nvCxnSpPr>
          <p:cNvPr id="1233" name="Google Shape;1233;p49"/>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sp>
        <p:nvSpPr>
          <p:cNvPr id="1234" name="Google Shape;1234;p49"/>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1235" name="Google Shape;1235;p49"/>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1236" name="Google Shape;1236;p49"/>
          <p:cNvPicPr preferRelativeResize="0"/>
          <p:nvPr/>
        </p:nvPicPr>
        <p:blipFill rotWithShape="1">
          <a:blip r:embed="rId4">
            <a:alphaModFix/>
          </a:blip>
          <a:srcRect b="0" l="0" r="0" t="0"/>
          <a:stretch/>
        </p:blipFill>
        <p:spPr>
          <a:xfrm>
            <a:off x="10351499" y="176461"/>
            <a:ext cx="1666771" cy="399331"/>
          </a:xfrm>
          <a:prstGeom prst="rect">
            <a:avLst/>
          </a:prstGeom>
          <a:noFill/>
          <a:ln>
            <a:noFill/>
          </a:ln>
        </p:spPr>
      </p:pic>
      <p:sp>
        <p:nvSpPr>
          <p:cNvPr id="1237" name="Google Shape;1237;p49"/>
          <p:cNvSpPr/>
          <p:nvPr/>
        </p:nvSpPr>
        <p:spPr>
          <a:xfrm>
            <a:off x="996796" y="1239319"/>
            <a:ext cx="4264293"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accent4"/>
                </a:solidFill>
                <a:latin typeface="Arial"/>
                <a:ea typeface="Arial"/>
                <a:cs typeface="Arial"/>
                <a:sym typeface="Arial"/>
              </a:rPr>
              <a:t>Conductas Prohibidas al empleador:</a:t>
            </a:r>
            <a:endParaRPr b="1" sz="2400">
              <a:solidFill>
                <a:schemeClr val="accent4"/>
              </a:solidFill>
              <a:latin typeface="Arial"/>
              <a:ea typeface="Arial"/>
              <a:cs typeface="Arial"/>
              <a:sym typeface="Arial"/>
            </a:endParaRPr>
          </a:p>
        </p:txBody>
      </p:sp>
      <p:sp>
        <p:nvSpPr>
          <p:cNvPr id="1238" name="Google Shape;1238;p49"/>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2" name="Shape 1242"/>
        <p:cNvGrpSpPr/>
        <p:nvPr/>
      </p:nvGrpSpPr>
      <p:grpSpPr>
        <a:xfrm>
          <a:off x="0" y="0"/>
          <a:ext cx="0" cy="0"/>
          <a:chOff x="0" y="0"/>
          <a:chExt cx="0" cy="0"/>
        </a:xfrm>
      </p:grpSpPr>
      <p:sp>
        <p:nvSpPr>
          <p:cNvPr id="1243" name="Google Shape;1243;p50"/>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sp>
        <p:nvSpPr>
          <p:cNvPr id="1244" name="Google Shape;1244;p50"/>
          <p:cNvSpPr/>
          <p:nvPr/>
        </p:nvSpPr>
        <p:spPr>
          <a:xfrm>
            <a:off x="5969636" y="2763135"/>
            <a:ext cx="252728" cy="25272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45" name="Google Shape;1245;p50"/>
          <p:cNvSpPr txBox="1"/>
          <p:nvPr/>
        </p:nvSpPr>
        <p:spPr>
          <a:xfrm>
            <a:off x="1068387" y="720026"/>
            <a:ext cx="9427895"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accent4"/>
                </a:solidFill>
                <a:latin typeface="Playfair Display"/>
                <a:ea typeface="Playfair Display"/>
                <a:cs typeface="Playfair Display"/>
                <a:sym typeface="Playfair Display"/>
              </a:rPr>
              <a:t>Conclusión</a:t>
            </a:r>
            <a:endParaRPr b="1" sz="3200">
              <a:solidFill>
                <a:schemeClr val="accent4"/>
              </a:solidFill>
              <a:latin typeface="Playfair Display"/>
              <a:ea typeface="Playfair Display"/>
              <a:cs typeface="Playfair Display"/>
              <a:sym typeface="Playfair Display"/>
            </a:endParaRPr>
          </a:p>
        </p:txBody>
      </p:sp>
      <p:sp>
        <p:nvSpPr>
          <p:cNvPr id="1246" name="Google Shape;1246;p50"/>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1247" name="Google Shape;1247;p50"/>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1248" name="Google Shape;1248;p50"/>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49" name="Google Shape;1249;p50"/>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50" name="Google Shape;1250;p50"/>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pic>
        <p:nvPicPr>
          <p:cNvPr id="1251" name="Google Shape;1251;p50"/>
          <p:cNvPicPr preferRelativeResize="0"/>
          <p:nvPr>
            <p:ph idx="2" type="pic"/>
          </p:nvPr>
        </p:nvPicPr>
        <p:blipFill rotWithShape="1">
          <a:blip r:embed="rId3">
            <a:alphaModFix/>
          </a:blip>
          <a:srcRect b="0" l="17285" r="17285" t="0"/>
          <a:stretch/>
        </p:blipFill>
        <p:spPr>
          <a:xfrm>
            <a:off x="1602656" y="1882775"/>
            <a:ext cx="4054475" cy="4054475"/>
          </a:xfrm>
          <a:prstGeom prst="rect">
            <a:avLst/>
          </a:prstGeom>
          <a:noFill/>
          <a:ln>
            <a:noFill/>
          </a:ln>
        </p:spPr>
      </p:pic>
      <p:sp>
        <p:nvSpPr>
          <p:cNvPr id="1252" name="Google Shape;1252;p50"/>
          <p:cNvSpPr txBox="1"/>
          <p:nvPr/>
        </p:nvSpPr>
        <p:spPr>
          <a:xfrm>
            <a:off x="455274" y="263099"/>
            <a:ext cx="297173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4"/>
                </a:solidFill>
                <a:latin typeface="Playfair Display"/>
                <a:ea typeface="Playfair Display"/>
                <a:cs typeface="Playfair Display"/>
                <a:sym typeface="Playfair Display"/>
              </a:rPr>
              <a:t>Código del trabajo</a:t>
            </a:r>
            <a:endParaRPr b="1" sz="1200">
              <a:solidFill>
                <a:schemeClr val="dk1"/>
              </a:solidFill>
              <a:latin typeface="Playfair Display"/>
              <a:ea typeface="Playfair Display"/>
              <a:cs typeface="Playfair Display"/>
              <a:sym typeface="Playfair Display"/>
            </a:endParaRPr>
          </a:p>
        </p:txBody>
      </p:sp>
      <p:cxnSp>
        <p:nvCxnSpPr>
          <p:cNvPr id="1253" name="Google Shape;1253;p50"/>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sp>
        <p:nvSpPr>
          <p:cNvPr id="1254" name="Google Shape;1254;p50"/>
          <p:cNvSpPr txBox="1"/>
          <p:nvPr/>
        </p:nvSpPr>
        <p:spPr>
          <a:xfrm>
            <a:off x="9947589" y="6488083"/>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accent4"/>
                </a:solidFill>
                <a:latin typeface="Arial"/>
                <a:ea typeface="Arial"/>
                <a:cs typeface="Arial"/>
                <a:sym typeface="Arial"/>
              </a:rPr>
              <a:t>JURÍDICO</a:t>
            </a:r>
            <a:endParaRPr b="1" sz="1000">
              <a:solidFill>
                <a:schemeClr val="accent4"/>
              </a:solidFill>
              <a:latin typeface="Arial"/>
              <a:ea typeface="Arial"/>
              <a:cs typeface="Arial"/>
              <a:sym typeface="Arial"/>
            </a:endParaRPr>
          </a:p>
        </p:txBody>
      </p:sp>
      <p:sp>
        <p:nvSpPr>
          <p:cNvPr id="1255" name="Google Shape;1255;p50"/>
          <p:cNvSpPr txBox="1"/>
          <p:nvPr/>
        </p:nvSpPr>
        <p:spPr>
          <a:xfrm>
            <a:off x="9947589" y="6317331"/>
            <a:ext cx="2096280" cy="246221"/>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000">
                <a:solidFill>
                  <a:schemeClr val="lt1"/>
                </a:solidFill>
                <a:latin typeface="Arial"/>
                <a:ea typeface="Arial"/>
                <a:cs typeface="Arial"/>
                <a:sym typeface="Arial"/>
              </a:rPr>
              <a:t>ESTUDIO</a:t>
            </a:r>
            <a:endParaRPr/>
          </a:p>
        </p:txBody>
      </p:sp>
      <p:pic>
        <p:nvPicPr>
          <p:cNvPr id="1256" name="Google Shape;1256;p50"/>
          <p:cNvPicPr preferRelativeResize="0"/>
          <p:nvPr/>
        </p:nvPicPr>
        <p:blipFill rotWithShape="1">
          <a:blip r:embed="rId4">
            <a:alphaModFix/>
          </a:blip>
          <a:srcRect b="0" l="0" r="0" t="0"/>
          <a:stretch/>
        </p:blipFill>
        <p:spPr>
          <a:xfrm>
            <a:off x="10351499" y="176461"/>
            <a:ext cx="1666771" cy="399331"/>
          </a:xfrm>
          <a:prstGeom prst="rect">
            <a:avLst/>
          </a:prstGeom>
          <a:noFill/>
          <a:ln>
            <a:noFill/>
          </a:ln>
        </p:spPr>
      </p:pic>
      <p:sp>
        <p:nvSpPr>
          <p:cNvPr id="1257" name="Google Shape;1257;p50"/>
          <p:cNvSpPr/>
          <p:nvPr/>
        </p:nvSpPr>
        <p:spPr>
          <a:xfrm>
            <a:off x="6595880" y="2636518"/>
            <a:ext cx="3974311" cy="1521057"/>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b="1" lang="en-US" sz="1050">
                <a:solidFill>
                  <a:schemeClr val="lt1"/>
                </a:solidFill>
                <a:latin typeface="Arial"/>
                <a:ea typeface="Arial"/>
                <a:cs typeface="Arial"/>
                <a:sym typeface="Arial"/>
              </a:rPr>
              <a:t>La prevención y erradicación del acoso laboral, la violencia y la discriminación es una responsabilidad compartida entre el Estado y los empleadores. El cumplimiento de las normas vigentes no solo protege los derechos de los trabajadores, sino que también fortalece la cultura organizacional, mejora el clima laboral y promueve la productividad.</a:t>
            </a:r>
            <a:endParaRPr/>
          </a:p>
        </p:txBody>
      </p:sp>
      <p:sp>
        <p:nvSpPr>
          <p:cNvPr id="1258" name="Google Shape;1258;p50"/>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2" name="Shape 1262"/>
        <p:cNvGrpSpPr/>
        <p:nvPr/>
      </p:nvGrpSpPr>
      <p:grpSpPr>
        <a:xfrm>
          <a:off x="0" y="0"/>
          <a:ext cx="0" cy="0"/>
          <a:chOff x="0" y="0"/>
          <a:chExt cx="0" cy="0"/>
        </a:xfrm>
      </p:grpSpPr>
      <p:pic>
        <p:nvPicPr>
          <p:cNvPr id="1263" name="Google Shape;1263;p51"/>
          <p:cNvPicPr preferRelativeResize="0"/>
          <p:nvPr>
            <p:ph idx="2" type="pic"/>
          </p:nvPr>
        </p:nvPicPr>
        <p:blipFill rotWithShape="1">
          <a:blip r:embed="rId3">
            <a:alphaModFix/>
          </a:blip>
          <a:srcRect b="3373" l="0" r="0" t="3373"/>
          <a:stretch/>
        </p:blipFill>
        <p:spPr>
          <a:xfrm>
            <a:off x="767220" y="871849"/>
            <a:ext cx="10586580" cy="5241653"/>
          </a:xfrm>
          <a:prstGeom prst="rect">
            <a:avLst/>
          </a:prstGeom>
          <a:noFill/>
          <a:ln>
            <a:noFill/>
          </a:ln>
        </p:spPr>
      </p:pic>
      <p:sp>
        <p:nvSpPr>
          <p:cNvPr id="1264" name="Google Shape;1264;p51"/>
          <p:cNvSpPr/>
          <p:nvPr/>
        </p:nvSpPr>
        <p:spPr>
          <a:xfrm>
            <a:off x="767219" y="857250"/>
            <a:ext cx="10586577" cy="5241653"/>
          </a:xfrm>
          <a:prstGeom prst="rect">
            <a:avLst/>
          </a:prstGeom>
          <a:solidFill>
            <a:schemeClr val="dk1">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65" name="Google Shape;1265;p51"/>
          <p:cNvSpPr/>
          <p:nvPr/>
        </p:nvSpPr>
        <p:spPr>
          <a:xfrm>
            <a:off x="5873625" y="5405616"/>
            <a:ext cx="444750" cy="70788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66" name="Google Shape;1266;p51"/>
          <p:cNvSpPr/>
          <p:nvPr/>
        </p:nvSpPr>
        <p:spPr>
          <a:xfrm>
            <a:off x="5827019" y="857250"/>
            <a:ext cx="444750" cy="70788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67" name="Google Shape;1267;p51"/>
          <p:cNvSpPr/>
          <p:nvPr/>
        </p:nvSpPr>
        <p:spPr>
          <a:xfrm flipH="1" rot="10800000">
            <a:off x="767216" y="2399345"/>
            <a:ext cx="10586580" cy="2057948"/>
          </a:xfrm>
          <a:prstGeom prst="rect">
            <a:avLst/>
          </a:prstGeom>
          <a:solidFill>
            <a:schemeClr val="lt1">
              <a:alpha val="12157"/>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68" name="Google Shape;1268;p51"/>
          <p:cNvSpPr txBox="1"/>
          <p:nvPr/>
        </p:nvSpPr>
        <p:spPr>
          <a:xfrm>
            <a:off x="3563788" y="2735032"/>
            <a:ext cx="5064425"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chemeClr val="accent4"/>
                </a:solidFill>
                <a:latin typeface="Playfair Display"/>
                <a:ea typeface="Playfair Display"/>
                <a:cs typeface="Playfair Display"/>
                <a:sym typeface="Playfair Display"/>
              </a:rPr>
              <a:t>GRACIAS</a:t>
            </a:r>
            <a:endParaRPr b="1" sz="4000">
              <a:solidFill>
                <a:schemeClr val="dk1"/>
              </a:solidFill>
              <a:latin typeface="Playfair Display"/>
              <a:ea typeface="Playfair Display"/>
              <a:cs typeface="Playfair Display"/>
              <a:sym typeface="Playfair Display"/>
            </a:endParaRPr>
          </a:p>
        </p:txBody>
      </p:sp>
      <p:sp>
        <p:nvSpPr>
          <p:cNvPr id="1269" name="Google Shape;1269;p51"/>
          <p:cNvSpPr/>
          <p:nvPr/>
        </p:nvSpPr>
        <p:spPr>
          <a:xfrm rot="-5400000">
            <a:off x="364448" y="6192129"/>
            <a:ext cx="402772" cy="402772"/>
          </a:xfrm>
          <a:prstGeom prst="halfFrame">
            <a:avLst>
              <a:gd fmla="val 33333" name="adj1"/>
              <a:gd fmla="val 33333" name="adj2"/>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270" name="Google Shape;1270;p51"/>
          <p:cNvSpPr/>
          <p:nvPr/>
        </p:nvSpPr>
        <p:spPr>
          <a:xfrm rot="-5400000">
            <a:off x="364448" y="6192129"/>
            <a:ext cx="402772" cy="402772"/>
          </a:xfrm>
          <a:prstGeom prst="halfFrame">
            <a:avLst>
              <a:gd fmla="val 33333" name="adj1"/>
              <a:gd fmla="val 33333" name="adj2"/>
            </a:avLst>
          </a:prstGeom>
          <a:solidFill>
            <a:schemeClr val="lt1">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1271" name="Google Shape;1271;p51"/>
          <p:cNvCxnSpPr/>
          <p:nvPr/>
        </p:nvCxnSpPr>
        <p:spPr>
          <a:xfrm>
            <a:off x="349801" y="320025"/>
            <a:ext cx="0" cy="163145"/>
          </a:xfrm>
          <a:prstGeom prst="straightConnector1">
            <a:avLst/>
          </a:prstGeom>
          <a:noFill/>
          <a:ln cap="flat" cmpd="sng" w="19050">
            <a:solidFill>
              <a:schemeClr val="accent4"/>
            </a:solidFill>
            <a:prstDash val="solid"/>
            <a:miter lim="8000"/>
            <a:headEnd len="sm" w="sm" type="none"/>
            <a:tailEnd len="sm" w="sm" type="none"/>
          </a:ln>
        </p:spPr>
      </p:cxnSp>
      <p:cxnSp>
        <p:nvCxnSpPr>
          <p:cNvPr id="1272" name="Google Shape;1272;p51"/>
          <p:cNvCxnSpPr/>
          <p:nvPr/>
        </p:nvCxnSpPr>
        <p:spPr>
          <a:xfrm rot="10800000">
            <a:off x="364447" y="3610780"/>
            <a:ext cx="0" cy="810781"/>
          </a:xfrm>
          <a:prstGeom prst="straightConnector1">
            <a:avLst/>
          </a:prstGeom>
          <a:noFill/>
          <a:ln cap="flat" cmpd="sng" w="19050">
            <a:solidFill>
              <a:srgbClr val="7F7F7F"/>
            </a:solidFill>
            <a:prstDash val="solid"/>
            <a:miter lim="8000"/>
            <a:headEnd len="sm" w="sm" type="none"/>
            <a:tailEnd len="sm" w="sm" type="none"/>
          </a:ln>
        </p:spPr>
      </p:cxnSp>
      <p:sp>
        <p:nvSpPr>
          <p:cNvPr id="1273" name="Google Shape;1273;p51"/>
          <p:cNvSpPr/>
          <p:nvPr/>
        </p:nvSpPr>
        <p:spPr>
          <a:xfrm>
            <a:off x="316516" y="2436440"/>
            <a:ext cx="95862" cy="95862"/>
          </a:xfrm>
          <a:prstGeom prst="rect">
            <a:avLst/>
          </a:prstGeom>
          <a:solidFill>
            <a:schemeClr val="lt1">
              <a:alpha val="4117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74" name="Google Shape;1274;p51"/>
          <p:cNvSpPr/>
          <p:nvPr/>
        </p:nvSpPr>
        <p:spPr>
          <a:xfrm>
            <a:off x="12077273" y="2985080"/>
            <a:ext cx="130719" cy="44392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75" name="Google Shape;1275;p51"/>
          <p:cNvSpPr txBox="1"/>
          <p:nvPr/>
        </p:nvSpPr>
        <p:spPr>
          <a:xfrm rot="-175125">
            <a:off x="11077578" y="2970947"/>
            <a:ext cx="877290"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400">
                <a:solidFill>
                  <a:srgbClr val="D8D8D8"/>
                </a:solidFill>
                <a:latin typeface="Arial"/>
                <a:ea typeface="Arial"/>
                <a:cs typeface="Arial"/>
                <a:sym typeface="Arial"/>
              </a:rPr>
              <a:t>01</a:t>
            </a:r>
            <a:endParaRPr b="1" sz="2400">
              <a:solidFill>
                <a:srgbClr val="D8D8D8"/>
              </a:solidFill>
              <a:latin typeface="Arial"/>
              <a:ea typeface="Arial"/>
              <a:cs typeface="Arial"/>
              <a:sym typeface="Arial"/>
            </a:endParaRPr>
          </a:p>
        </p:txBody>
      </p:sp>
      <p:pic>
        <p:nvPicPr>
          <p:cNvPr id="1276" name="Google Shape;1276;p51"/>
          <p:cNvPicPr preferRelativeResize="0"/>
          <p:nvPr/>
        </p:nvPicPr>
        <p:blipFill rotWithShape="1">
          <a:blip r:embed="rId4">
            <a:alphaModFix/>
          </a:blip>
          <a:srcRect b="0" l="0" r="0" t="0"/>
          <a:stretch/>
        </p:blipFill>
        <p:spPr>
          <a:xfrm>
            <a:off x="4849687" y="3687954"/>
            <a:ext cx="2492625" cy="597192"/>
          </a:xfrm>
          <a:prstGeom prst="rect">
            <a:avLst/>
          </a:prstGeom>
          <a:noFill/>
          <a:ln>
            <a:noFill/>
          </a:ln>
        </p:spPr>
      </p:pic>
      <p:sp>
        <p:nvSpPr>
          <p:cNvPr id="1277" name="Google Shape;1277;p51"/>
          <p:cNvSpPr txBox="1"/>
          <p:nvPr/>
        </p:nvSpPr>
        <p:spPr>
          <a:xfrm rot="-5400000">
            <a:off x="-74198" y="3063281"/>
            <a:ext cx="877290"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200">
                <a:solidFill>
                  <a:schemeClr val="lt1"/>
                </a:solidFill>
                <a:latin typeface="Arial"/>
                <a:ea typeface="Arial"/>
                <a:cs typeface="Arial"/>
                <a:sym typeface="Arial"/>
              </a:rPr>
              <a:t>2026</a:t>
            </a:r>
            <a:endParaRPr b="1" sz="1200">
              <a:solidFill>
                <a:schemeClr val="lt1"/>
              </a:solidFill>
              <a:latin typeface="Arial"/>
              <a:ea typeface="Arial"/>
              <a:cs typeface="Arial"/>
              <a:sym typeface="Arial"/>
            </a:endParaRPr>
          </a:p>
        </p:txBody>
      </p:sp>
    </p:spTree>
  </p:cSld>
  <p:clrMapOvr>
    <a:masterClrMapping/>
  </p:clrMapOvr>
  <p:transition spd="slow">
    <p:wipe dir="l"/>
  </p:transition>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Custom 1104">
      <a:dk1>
        <a:srgbClr val="000000"/>
      </a:dk1>
      <a:lt1>
        <a:srgbClr val="FFFFFF"/>
      </a:lt1>
      <a:dk2>
        <a:srgbClr val="44546A"/>
      </a:dk2>
      <a:lt2>
        <a:srgbClr val="E7E6E6"/>
      </a:lt2>
      <a:accent1>
        <a:srgbClr val="7F7F7F"/>
      </a:accent1>
      <a:accent2>
        <a:srgbClr val="A5A5A5"/>
      </a:accent2>
      <a:accent3>
        <a:srgbClr val="A5A5A5"/>
      </a:accent3>
      <a:accent4>
        <a:srgbClr val="DAAD54"/>
      </a:accent4>
      <a:accent5>
        <a:srgbClr val="7F7F7F"/>
      </a:accent5>
      <a:accent6>
        <a:srgbClr val="A5A5A5"/>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2020-10-14T04:24:43Z</dcterms:created>
  <dc:creator>Vunira</dc:creator>
</cp:coreProperties>
</file>